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91" r:id="rId3"/>
    <p:sldId id="257" r:id="rId4"/>
    <p:sldId id="258" r:id="rId5"/>
    <p:sldId id="277" r:id="rId6"/>
    <p:sldId id="278" r:id="rId7"/>
    <p:sldId id="284" r:id="rId8"/>
    <p:sldId id="287" r:id="rId9"/>
    <p:sldId id="288" r:id="rId10"/>
    <p:sldId id="289" r:id="rId11"/>
    <p:sldId id="280" r:id="rId12"/>
    <p:sldId id="292" r:id="rId13"/>
    <p:sldId id="276" r:id="rId14"/>
    <p:sldId id="260" r:id="rId15"/>
    <p:sldId id="285" r:id="rId16"/>
    <p:sldId id="286" r:id="rId17"/>
    <p:sldId id="293"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615" autoAdjust="0"/>
    <p:restoredTop sz="86364" autoAdjust="0"/>
  </p:normalViewPr>
  <p:slideViewPr>
    <p:cSldViewPr>
      <p:cViewPr>
        <p:scale>
          <a:sx n="70" d="100"/>
          <a:sy n="70" d="100"/>
        </p:scale>
        <p:origin x="-438" y="-600"/>
      </p:cViewPr>
      <p:guideLst>
        <p:guide orient="horz" pos="2160"/>
        <p:guide pos="2880"/>
      </p:guideLst>
    </p:cSldViewPr>
  </p:slideViewPr>
  <p:outlineViewPr>
    <p:cViewPr>
      <p:scale>
        <a:sx n="33" d="100"/>
        <a:sy n="33" d="100"/>
      </p:scale>
      <p:origin x="0" y="1269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13ADB6-9B93-4304-8876-E98767A4DDC5}" type="datetimeFigureOut">
              <a:rPr lang="en-US" smtClean="0"/>
              <a:pPr/>
              <a:t>5/7/2015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27418-3FC4-4941-BA6D-C96F38CA6E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027418-3FC4-4941-BA6D-C96F38CA6E70}"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AD1EB87-C019-4299-977E-603640E019E4}" type="datetimeFigureOut">
              <a:rPr lang="en-US" smtClean="0"/>
              <a:pPr/>
              <a:t>5/7/2015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B74638-9B91-4266-A313-3F027221ED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D1EB87-C019-4299-977E-603640E019E4}" type="datetimeFigureOut">
              <a:rPr lang="en-US" smtClean="0"/>
              <a:pPr/>
              <a:t>5/7/2015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B74638-9B91-4266-A313-3F027221ED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D1EB87-C019-4299-977E-603640E019E4}" type="datetimeFigureOut">
              <a:rPr lang="en-US" smtClean="0"/>
              <a:pPr/>
              <a:t>5/7/2015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B74638-9B91-4266-A313-3F027221ED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D1EB87-C019-4299-977E-603640E019E4}" type="datetimeFigureOut">
              <a:rPr lang="en-US" smtClean="0"/>
              <a:pPr/>
              <a:t>5/7/2015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B74638-9B91-4266-A313-3F027221ED1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AD1EB87-C019-4299-977E-603640E019E4}" type="datetimeFigureOut">
              <a:rPr lang="en-US" smtClean="0"/>
              <a:pPr/>
              <a:t>5/7/2015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B74638-9B91-4266-A313-3F027221ED1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AD1EB87-C019-4299-977E-603640E019E4}" type="datetimeFigureOut">
              <a:rPr lang="en-US" smtClean="0"/>
              <a:pPr/>
              <a:t>5/7/2015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B74638-9B91-4266-A313-3F027221ED1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AD1EB87-C019-4299-977E-603640E019E4}" type="datetimeFigureOut">
              <a:rPr lang="en-US" smtClean="0"/>
              <a:pPr/>
              <a:t>5/7/2015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B74638-9B91-4266-A313-3F027221ED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AD1EB87-C019-4299-977E-603640E019E4}" type="datetimeFigureOut">
              <a:rPr lang="en-US" smtClean="0"/>
              <a:pPr/>
              <a:t>5/7/2015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B74638-9B91-4266-A313-3F027221ED1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D1EB87-C019-4299-977E-603640E019E4}" type="datetimeFigureOut">
              <a:rPr lang="en-US" smtClean="0"/>
              <a:pPr/>
              <a:t>5/7/2015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B74638-9B91-4266-A313-3F027221ED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AD1EB87-C019-4299-977E-603640E019E4}" type="datetimeFigureOut">
              <a:rPr lang="en-US" smtClean="0"/>
              <a:pPr/>
              <a:t>5/7/2015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B74638-9B91-4266-A313-3F027221ED1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AD1EB87-C019-4299-977E-603640E019E4}" type="datetimeFigureOut">
              <a:rPr lang="en-US" smtClean="0"/>
              <a:pPr/>
              <a:t>5/7/2015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B74638-9B91-4266-A313-3F027221ED1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AD1EB87-C019-4299-977E-603640E019E4}" type="datetimeFigureOut">
              <a:rPr lang="en-US" smtClean="0"/>
              <a:pPr/>
              <a:t>5/7/2015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B74638-9B91-4266-A313-3F027221ED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3600" dirty="0" smtClean="0"/>
              <a:t>Impact of the CPT monitoring on the treatment of persons deprived of their liberties </a:t>
            </a:r>
            <a:endParaRPr lang="en-US" sz="3600" dirty="0"/>
          </a:p>
        </p:txBody>
      </p:sp>
      <p:pic>
        <p:nvPicPr>
          <p:cNvPr id="1026" name="Picture 2"/>
          <p:cNvPicPr>
            <a:picLocks noChangeAspect="1" noChangeArrowheads="1"/>
          </p:cNvPicPr>
          <p:nvPr/>
        </p:nvPicPr>
        <p:blipFill>
          <a:blip r:embed="rId2"/>
          <a:srcRect/>
          <a:stretch>
            <a:fillRect/>
          </a:stretch>
        </p:blipFill>
        <p:spPr bwMode="auto">
          <a:xfrm>
            <a:off x="914400" y="5715000"/>
            <a:ext cx="838200" cy="633895"/>
          </a:xfrm>
          <a:prstGeom prst="rect">
            <a:avLst/>
          </a:prstGeom>
          <a:noFill/>
          <a:ln w="9525" algn="in">
            <a:solidFill>
              <a:srgbClr val="000000"/>
            </a:solidFill>
            <a:miter lim="800000"/>
            <a:headEnd/>
            <a:tailEnd/>
          </a:ln>
          <a:effectLst/>
        </p:spPr>
      </p:pic>
      <p:sp>
        <p:nvSpPr>
          <p:cNvPr id="7" name="Rectangle 6"/>
          <p:cNvSpPr/>
          <p:nvPr/>
        </p:nvSpPr>
        <p:spPr>
          <a:xfrm>
            <a:off x="1905000" y="5715000"/>
            <a:ext cx="6705600" cy="646331"/>
          </a:xfrm>
          <a:prstGeom prst="rect">
            <a:avLst/>
          </a:prstGeom>
        </p:spPr>
        <p:txBody>
          <a:bodyPr wrap="square">
            <a:spAutoFit/>
          </a:bodyPr>
          <a:lstStyle/>
          <a:p>
            <a:pPr algn="just"/>
            <a:r>
              <a:rPr lang="en-US" dirty="0" err="1" smtClean="0">
                <a:solidFill>
                  <a:schemeClr val="bg1"/>
                </a:solidFill>
              </a:rPr>
              <a:t>Erinda</a:t>
            </a:r>
            <a:r>
              <a:rPr lang="en-US" dirty="0" smtClean="0">
                <a:solidFill>
                  <a:schemeClr val="bg1"/>
                </a:solidFill>
              </a:rPr>
              <a:t> </a:t>
            </a:r>
            <a:r>
              <a:rPr lang="en-US" dirty="0" err="1" smtClean="0">
                <a:solidFill>
                  <a:schemeClr val="bg1"/>
                </a:solidFill>
              </a:rPr>
              <a:t>Bllaca</a:t>
            </a:r>
            <a:endParaRPr lang="en-US" dirty="0" smtClean="0">
              <a:solidFill>
                <a:schemeClr val="bg1"/>
              </a:solidFill>
            </a:endParaRPr>
          </a:p>
          <a:p>
            <a:pPr algn="just"/>
            <a:r>
              <a:rPr lang="en-US" dirty="0" smtClean="0">
                <a:solidFill>
                  <a:schemeClr val="bg1"/>
                </a:solidFill>
              </a:rPr>
              <a:t>Albanian Rehabilitation Centre for Trauma and Torture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sz="3000" dirty="0" smtClean="0"/>
              <a:t>Prisons as seen by ARCT monitors:</a:t>
            </a:r>
            <a:endParaRPr lang="en-US" sz="3000" dirty="0"/>
          </a:p>
        </p:txBody>
      </p:sp>
      <p:pic>
        <p:nvPicPr>
          <p:cNvPr id="31746" name="Picture 2" descr="C:\Users\CRS\Desktop\CASTELLA 2014\USB Castela 2013\Foto Annual Report 2013\31.JPG"/>
          <p:cNvPicPr>
            <a:picLocks noChangeAspect="1" noChangeArrowheads="1"/>
          </p:cNvPicPr>
          <p:nvPr/>
        </p:nvPicPr>
        <p:blipFill>
          <a:blip r:embed="rId2" cstate="print"/>
          <a:srcRect/>
          <a:stretch>
            <a:fillRect/>
          </a:stretch>
        </p:blipFill>
        <p:spPr bwMode="auto">
          <a:xfrm>
            <a:off x="3352800" y="1371600"/>
            <a:ext cx="2641600" cy="1981200"/>
          </a:xfrm>
          <a:prstGeom prst="rect">
            <a:avLst/>
          </a:prstGeom>
          <a:noFill/>
        </p:spPr>
      </p:pic>
      <p:pic>
        <p:nvPicPr>
          <p:cNvPr id="31747" name="Picture 3" descr="C:\Users\CRS\Desktop\CASTELLA 2014\USB Castela 2013\Foto Annual Report 2013\burg 1.JPG"/>
          <p:cNvPicPr>
            <a:picLocks noChangeAspect="1" noChangeArrowheads="1"/>
          </p:cNvPicPr>
          <p:nvPr/>
        </p:nvPicPr>
        <p:blipFill>
          <a:blip r:embed="rId3" cstate="print"/>
          <a:srcRect/>
          <a:stretch>
            <a:fillRect/>
          </a:stretch>
        </p:blipFill>
        <p:spPr bwMode="auto">
          <a:xfrm>
            <a:off x="533400" y="1371600"/>
            <a:ext cx="2641600" cy="1981200"/>
          </a:xfrm>
          <a:prstGeom prst="rect">
            <a:avLst/>
          </a:prstGeom>
          <a:noFill/>
        </p:spPr>
      </p:pic>
      <p:pic>
        <p:nvPicPr>
          <p:cNvPr id="31749" name="Picture 5" descr="C:\Users\CRS\Desktop\CASTELLA 2014\USB Castela 2013\Foto Annual Report 2013\P1190273.JPG"/>
          <p:cNvPicPr>
            <a:picLocks noChangeAspect="1" noChangeArrowheads="1"/>
          </p:cNvPicPr>
          <p:nvPr/>
        </p:nvPicPr>
        <p:blipFill>
          <a:blip r:embed="rId4" cstate="print"/>
          <a:srcRect/>
          <a:stretch>
            <a:fillRect/>
          </a:stretch>
        </p:blipFill>
        <p:spPr bwMode="auto">
          <a:xfrm>
            <a:off x="533400" y="3810000"/>
            <a:ext cx="2641600" cy="1981200"/>
          </a:xfrm>
          <a:prstGeom prst="rect">
            <a:avLst/>
          </a:prstGeom>
          <a:noFill/>
        </p:spPr>
      </p:pic>
      <p:sp>
        <p:nvSpPr>
          <p:cNvPr id="9" name="Rectangle 8"/>
          <p:cNvSpPr/>
          <p:nvPr/>
        </p:nvSpPr>
        <p:spPr>
          <a:xfrm>
            <a:off x="3352800" y="3352800"/>
            <a:ext cx="2590800" cy="338554"/>
          </a:xfrm>
          <a:prstGeom prst="rect">
            <a:avLst/>
          </a:prstGeom>
        </p:spPr>
        <p:txBody>
          <a:bodyPr wrap="square">
            <a:spAutoFit/>
          </a:bodyPr>
          <a:lstStyle/>
          <a:p>
            <a:pPr algn="ctr"/>
            <a:r>
              <a:rPr lang="en-US" sz="1600" dirty="0" smtClean="0"/>
              <a:t>Police Commissariat 2, TR</a:t>
            </a:r>
            <a:endParaRPr lang="en-US" sz="1600" dirty="0"/>
          </a:p>
        </p:txBody>
      </p:sp>
      <p:sp>
        <p:nvSpPr>
          <p:cNvPr id="11" name="Rectangle 10"/>
          <p:cNvSpPr/>
          <p:nvPr/>
        </p:nvSpPr>
        <p:spPr>
          <a:xfrm>
            <a:off x="533400" y="5791200"/>
            <a:ext cx="2590800" cy="338554"/>
          </a:xfrm>
          <a:prstGeom prst="rect">
            <a:avLst/>
          </a:prstGeom>
        </p:spPr>
        <p:txBody>
          <a:bodyPr wrap="square">
            <a:spAutoFit/>
          </a:bodyPr>
          <a:lstStyle/>
          <a:p>
            <a:pPr algn="ctr"/>
            <a:r>
              <a:rPr lang="en-US" sz="1600" dirty="0" smtClean="0"/>
              <a:t>Women Prison Cell</a:t>
            </a:r>
            <a:endParaRPr lang="en-US" sz="1600" dirty="0"/>
          </a:p>
        </p:txBody>
      </p:sp>
      <p:sp>
        <p:nvSpPr>
          <p:cNvPr id="12" name="Rectangle 11"/>
          <p:cNvSpPr/>
          <p:nvPr/>
        </p:nvSpPr>
        <p:spPr>
          <a:xfrm>
            <a:off x="533400" y="3352800"/>
            <a:ext cx="2590800" cy="338554"/>
          </a:xfrm>
          <a:prstGeom prst="rect">
            <a:avLst/>
          </a:prstGeom>
        </p:spPr>
        <p:txBody>
          <a:bodyPr wrap="square">
            <a:spAutoFit/>
          </a:bodyPr>
          <a:lstStyle/>
          <a:p>
            <a:pPr algn="ctr"/>
            <a:r>
              <a:rPr lang="en-US" sz="1600" dirty="0" err="1" smtClean="0"/>
              <a:t>Fushe-Kruje</a:t>
            </a:r>
            <a:r>
              <a:rPr lang="en-US" sz="1600" dirty="0" smtClean="0"/>
              <a:t> Prison</a:t>
            </a:r>
            <a:endParaRPr lang="en-US" sz="1600" dirty="0"/>
          </a:p>
        </p:txBody>
      </p:sp>
      <p:pic>
        <p:nvPicPr>
          <p:cNvPr id="31750" name="Picture 6" descr="C:\Users\CRS\Desktop\CASTELLA 2014\USB Castela 2013\Foto Annual Report 2013\Prisons Hospital.JPG"/>
          <p:cNvPicPr>
            <a:picLocks noChangeAspect="1" noChangeArrowheads="1"/>
          </p:cNvPicPr>
          <p:nvPr/>
        </p:nvPicPr>
        <p:blipFill>
          <a:blip r:embed="rId5" cstate="print"/>
          <a:srcRect/>
          <a:stretch>
            <a:fillRect/>
          </a:stretch>
        </p:blipFill>
        <p:spPr bwMode="auto">
          <a:xfrm>
            <a:off x="3429000" y="3810000"/>
            <a:ext cx="2641600" cy="1981200"/>
          </a:xfrm>
          <a:prstGeom prst="rect">
            <a:avLst/>
          </a:prstGeom>
          <a:noFill/>
        </p:spPr>
      </p:pic>
      <p:sp>
        <p:nvSpPr>
          <p:cNvPr id="14" name="Rectangle 13"/>
          <p:cNvSpPr/>
          <p:nvPr/>
        </p:nvSpPr>
        <p:spPr>
          <a:xfrm>
            <a:off x="3429000" y="5791200"/>
            <a:ext cx="2590800" cy="338554"/>
          </a:xfrm>
          <a:prstGeom prst="rect">
            <a:avLst/>
          </a:prstGeom>
        </p:spPr>
        <p:txBody>
          <a:bodyPr wrap="square">
            <a:spAutoFit/>
          </a:bodyPr>
          <a:lstStyle/>
          <a:p>
            <a:pPr algn="ctr"/>
            <a:r>
              <a:rPr lang="en-US" sz="1600" dirty="0" smtClean="0"/>
              <a:t>Prison Hospital, Tirana</a:t>
            </a:r>
            <a:endParaRPr lang="en-US" sz="1600" dirty="0"/>
          </a:p>
        </p:txBody>
      </p:sp>
      <p:pic>
        <p:nvPicPr>
          <p:cNvPr id="31751" name="Picture 7" descr="C:\Users\CRS\Desktop\CASTELLA 2014\USB Castela 2013\IEVP LEzha\P8140081.JPG"/>
          <p:cNvPicPr>
            <a:picLocks noChangeAspect="1" noChangeArrowheads="1"/>
          </p:cNvPicPr>
          <p:nvPr/>
        </p:nvPicPr>
        <p:blipFill>
          <a:blip r:embed="rId6" cstate="print"/>
          <a:srcRect/>
          <a:stretch>
            <a:fillRect/>
          </a:stretch>
        </p:blipFill>
        <p:spPr bwMode="auto">
          <a:xfrm>
            <a:off x="6324600" y="3810000"/>
            <a:ext cx="2641600" cy="1981200"/>
          </a:xfrm>
          <a:prstGeom prst="rect">
            <a:avLst/>
          </a:prstGeom>
          <a:noFill/>
        </p:spPr>
      </p:pic>
      <p:sp>
        <p:nvSpPr>
          <p:cNvPr id="16" name="Rectangle 15"/>
          <p:cNvSpPr/>
          <p:nvPr/>
        </p:nvSpPr>
        <p:spPr>
          <a:xfrm>
            <a:off x="6324600" y="5791200"/>
            <a:ext cx="2362200" cy="338554"/>
          </a:xfrm>
          <a:prstGeom prst="rect">
            <a:avLst/>
          </a:prstGeom>
        </p:spPr>
        <p:txBody>
          <a:bodyPr wrap="square">
            <a:spAutoFit/>
          </a:bodyPr>
          <a:lstStyle/>
          <a:p>
            <a:pPr algn="ctr"/>
            <a:r>
              <a:rPr lang="en-US" sz="1600" dirty="0" err="1" smtClean="0"/>
              <a:t>Lezha</a:t>
            </a:r>
            <a:r>
              <a:rPr lang="en-US" sz="1600" dirty="0" smtClean="0"/>
              <a:t> Prison Cell</a:t>
            </a:r>
            <a:endParaRPr lang="en-US" sz="1600" dirty="0"/>
          </a:p>
        </p:txBody>
      </p:sp>
      <p:pic>
        <p:nvPicPr>
          <p:cNvPr id="31752" name="Picture 8" descr="C:\Users\CRS\Desktop\CASTELLA 2014\USB Castela 2013\IEVP LEzha\P8140076.JPG"/>
          <p:cNvPicPr>
            <a:picLocks noChangeAspect="1" noChangeArrowheads="1"/>
          </p:cNvPicPr>
          <p:nvPr/>
        </p:nvPicPr>
        <p:blipFill>
          <a:blip r:embed="rId7" cstate="print"/>
          <a:srcRect/>
          <a:stretch>
            <a:fillRect/>
          </a:stretch>
        </p:blipFill>
        <p:spPr bwMode="auto">
          <a:xfrm>
            <a:off x="6324600" y="1371600"/>
            <a:ext cx="2641600" cy="1981200"/>
          </a:xfrm>
          <a:prstGeom prst="rect">
            <a:avLst/>
          </a:prstGeom>
          <a:noFill/>
        </p:spPr>
      </p:pic>
      <p:sp>
        <p:nvSpPr>
          <p:cNvPr id="18" name="Rectangle 17"/>
          <p:cNvSpPr/>
          <p:nvPr/>
        </p:nvSpPr>
        <p:spPr>
          <a:xfrm>
            <a:off x="6324600" y="3352800"/>
            <a:ext cx="2590800" cy="338554"/>
          </a:xfrm>
          <a:prstGeom prst="rect">
            <a:avLst/>
          </a:prstGeom>
        </p:spPr>
        <p:txBody>
          <a:bodyPr wrap="square">
            <a:spAutoFit/>
          </a:bodyPr>
          <a:lstStyle/>
          <a:p>
            <a:pPr algn="ctr"/>
            <a:r>
              <a:rPr lang="en-US" sz="1600" dirty="0" smtClean="0"/>
              <a:t>Juvenile offenders</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026091"/>
          </a:xfrm>
        </p:spPr>
        <p:txBody>
          <a:bodyPr>
            <a:normAutofit fontScale="92500" lnSpcReduction="10000"/>
          </a:bodyPr>
          <a:lstStyle/>
          <a:p>
            <a:pPr marL="342900" lvl="1" indent="-342900">
              <a:buFont typeface="Arial" pitchFamily="34" charset="0"/>
              <a:buChar char="•"/>
            </a:pPr>
            <a:r>
              <a:rPr lang="en-US" sz="2700" dirty="0" smtClean="0"/>
              <a:t>What was well accepted :</a:t>
            </a:r>
          </a:p>
          <a:p>
            <a:pPr marL="342900" lvl="1" indent="-342900">
              <a:buNone/>
            </a:pPr>
            <a:endParaRPr lang="en-US" sz="2700" dirty="0" smtClean="0"/>
          </a:p>
          <a:p>
            <a:pPr marL="742950" lvl="2" indent="-342900"/>
            <a:r>
              <a:rPr lang="en-US" sz="2300" dirty="0" smtClean="0"/>
              <a:t>The unified methodology in the monitoring, </a:t>
            </a:r>
          </a:p>
          <a:p>
            <a:pPr marL="742950" lvl="2" indent="-342900"/>
            <a:r>
              <a:rPr lang="en-US" sz="2300" dirty="0" smtClean="0"/>
              <a:t>The broad scope of the mandate </a:t>
            </a:r>
          </a:p>
          <a:p>
            <a:pPr marL="742950" lvl="2" indent="-342900"/>
            <a:r>
              <a:rPr lang="en-US" sz="2300" dirty="0" smtClean="0"/>
              <a:t>The access to places of detention</a:t>
            </a:r>
          </a:p>
          <a:p>
            <a:pPr marL="742950" lvl="2" indent="-342900"/>
            <a:r>
              <a:rPr lang="en-US" sz="2300" dirty="0" smtClean="0"/>
              <a:t>The confidential interviews with inmates …</a:t>
            </a:r>
          </a:p>
          <a:p>
            <a:pPr marL="742950" lvl="2" indent="-342900">
              <a:buNone/>
            </a:pPr>
            <a:endParaRPr lang="en-US" sz="2300" dirty="0"/>
          </a:p>
          <a:p>
            <a:pPr marL="742950" lvl="2" indent="-342900">
              <a:buNone/>
            </a:pPr>
            <a:r>
              <a:rPr lang="en-US" sz="2300" dirty="0" smtClean="0"/>
              <a:t>	</a:t>
            </a:r>
          </a:p>
          <a:p>
            <a:pPr marL="742950" lvl="2" indent="-342900">
              <a:buNone/>
            </a:pPr>
            <a:r>
              <a:rPr lang="en-US" sz="2300" dirty="0" smtClean="0"/>
              <a:t>	</a:t>
            </a:r>
            <a:r>
              <a:rPr lang="en-US" sz="2300" b="1" dirty="0" smtClean="0"/>
              <a:t>Such role started the National Campaign against Torture    – and  the process for the ratification of OPCAT/ establishment of the NPM </a:t>
            </a:r>
            <a:endParaRPr lang="en-US" sz="2300" b="1" dirty="0"/>
          </a:p>
          <a:p>
            <a:pPr>
              <a:buNone/>
            </a:pPr>
            <a:endParaRPr lang="en-US" dirty="0"/>
          </a:p>
        </p:txBody>
      </p:sp>
      <p:sp>
        <p:nvSpPr>
          <p:cNvPr id="2" name="Title 1"/>
          <p:cNvSpPr>
            <a:spLocks noGrp="1"/>
          </p:cNvSpPr>
          <p:nvPr>
            <p:ph type="title"/>
          </p:nvPr>
        </p:nvSpPr>
        <p:spPr/>
        <p:txBody>
          <a:bodyPr>
            <a:noAutofit/>
          </a:bodyPr>
          <a:lstStyle/>
          <a:p>
            <a:r>
              <a:rPr lang="en-US" sz="3000" dirty="0"/>
              <a:t>In the discourse of the preventive role of the CPT </a:t>
            </a:r>
            <a:r>
              <a:rPr lang="en-US" sz="3000" dirty="0" smtClean="0"/>
              <a:t>visits</a:t>
            </a:r>
            <a:r>
              <a:rPr lang="en-US" sz="3600" dirty="0" smtClean="0"/>
              <a:t>:</a:t>
            </a:r>
            <a:endParaRPr lang="en-US" sz="3600" dirty="0"/>
          </a:p>
        </p:txBody>
      </p:sp>
      <p:grpSp>
        <p:nvGrpSpPr>
          <p:cNvPr id="4" name="Group 3"/>
          <p:cNvGrpSpPr/>
          <p:nvPr/>
        </p:nvGrpSpPr>
        <p:grpSpPr>
          <a:xfrm>
            <a:off x="6553200" y="6263158"/>
            <a:ext cx="2514600" cy="518642"/>
            <a:chOff x="6629400" y="6096000"/>
            <a:chExt cx="2514600" cy="518642"/>
          </a:xfrm>
        </p:grpSpPr>
        <p:pic>
          <p:nvPicPr>
            <p:cNvPr id="5"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6" name="Rectangle 5"/>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buNone/>
            </a:pPr>
            <a:r>
              <a:rPr lang="en-US" sz="2100" dirty="0" smtClean="0"/>
              <a:t>	Albania has inherited very old prisons from the communist regime, where the detentions were beyond imagination, and torture and ill treatment would have challenged even the </a:t>
            </a:r>
            <a:r>
              <a:rPr lang="en-US" sz="2100" dirty="0" err="1" smtClean="0"/>
              <a:t>Kallashnikov</a:t>
            </a:r>
            <a:r>
              <a:rPr lang="en-US" sz="2100" dirty="0" smtClean="0"/>
              <a:t> Case …</a:t>
            </a:r>
          </a:p>
          <a:p>
            <a:pPr lvl="0">
              <a:buNone/>
            </a:pPr>
            <a:endParaRPr lang="en-US" sz="2100" dirty="0" smtClean="0"/>
          </a:p>
          <a:p>
            <a:pPr lvl="1"/>
            <a:r>
              <a:rPr lang="en-US" sz="2100" dirty="0" smtClean="0"/>
              <a:t>CPT has clearly articulated the appalling conditions in all high security prisons which belonged to previous regime in Albania</a:t>
            </a:r>
          </a:p>
          <a:p>
            <a:endParaRPr lang="en-US" sz="2100" dirty="0" smtClean="0"/>
          </a:p>
          <a:p>
            <a:pPr>
              <a:buNone/>
            </a:pPr>
            <a:r>
              <a:rPr lang="en-US" sz="2100" dirty="0" smtClean="0"/>
              <a:t>Our main dilemma: </a:t>
            </a:r>
          </a:p>
          <a:p>
            <a:r>
              <a:rPr lang="en-US" sz="2100" b="1" dirty="0" smtClean="0">
                <a:solidFill>
                  <a:srgbClr val="FF0000"/>
                </a:solidFill>
              </a:rPr>
              <a:t>How to approach the torture survivors of previous communist </a:t>
            </a:r>
            <a:r>
              <a:rPr lang="en-US" sz="2100" b="1" dirty="0" smtClean="0">
                <a:solidFill>
                  <a:srgbClr val="FF0000"/>
                </a:solidFill>
              </a:rPr>
              <a:t>regime– </a:t>
            </a:r>
            <a:r>
              <a:rPr lang="en-US" sz="2100" b="1" dirty="0" smtClean="0">
                <a:solidFill>
                  <a:srgbClr val="FF0000"/>
                </a:solidFill>
              </a:rPr>
              <a:t>and why this issue remains out of the CPT mandate… when torture is non derogible and universally prohibited  </a:t>
            </a:r>
          </a:p>
          <a:p>
            <a:endParaRPr lang="en-US" dirty="0"/>
          </a:p>
        </p:txBody>
      </p:sp>
      <p:sp>
        <p:nvSpPr>
          <p:cNvPr id="3" name="Title 2"/>
          <p:cNvSpPr>
            <a:spLocks noGrp="1"/>
          </p:cNvSpPr>
          <p:nvPr>
            <p:ph type="title"/>
          </p:nvPr>
        </p:nvSpPr>
        <p:spPr/>
        <p:txBody>
          <a:bodyPr>
            <a:normAutofit fontScale="90000"/>
          </a:bodyPr>
          <a:lstStyle/>
          <a:p>
            <a:r>
              <a:rPr lang="en-US" sz="3300" dirty="0" smtClean="0"/>
              <a:t>What can CPT add to specific issues related to specific countries monitored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a:bodyPr>
          <a:lstStyle/>
          <a:p>
            <a:r>
              <a:rPr lang="en-US" sz="2400" dirty="0" smtClean="0"/>
              <a:t>The today’s monitoring practices show that </a:t>
            </a:r>
            <a:r>
              <a:rPr lang="en-US" sz="2400" b="1" dirty="0" smtClean="0"/>
              <a:t>civil society actors </a:t>
            </a:r>
            <a:r>
              <a:rPr lang="en-US" sz="2400" dirty="0" smtClean="0"/>
              <a:t>have embodied the CPT monitoring standards</a:t>
            </a:r>
          </a:p>
          <a:p>
            <a:pPr>
              <a:buNone/>
            </a:pPr>
            <a:r>
              <a:rPr lang="en-US" sz="2400" dirty="0" smtClean="0"/>
              <a:t>	</a:t>
            </a:r>
            <a:endParaRPr lang="en-US" sz="2400" u="sng" dirty="0" smtClean="0"/>
          </a:p>
          <a:p>
            <a:pPr lvl="1"/>
            <a:r>
              <a:rPr lang="en-US" sz="2000" dirty="0" smtClean="0"/>
              <a:t>As part of their ongoing process of the regular and periodic monitoring, </a:t>
            </a:r>
          </a:p>
          <a:p>
            <a:pPr lvl="1"/>
            <a:r>
              <a:rPr lang="en-US" sz="2000" dirty="0" smtClean="0"/>
              <a:t>Regarding access to places of detention</a:t>
            </a:r>
          </a:p>
          <a:p>
            <a:pPr lvl="1"/>
            <a:r>
              <a:rPr lang="en-US" sz="2000" dirty="0" smtClean="0"/>
              <a:t>Periodic Data collection</a:t>
            </a:r>
          </a:p>
          <a:p>
            <a:pPr lvl="1"/>
            <a:r>
              <a:rPr lang="en-US" sz="2000" dirty="0" smtClean="0"/>
              <a:t>As opportunity to measure the changes and the development..</a:t>
            </a:r>
          </a:p>
          <a:p>
            <a:pPr lvl="1"/>
            <a:r>
              <a:rPr lang="en-US" sz="2000" dirty="0" smtClean="0"/>
              <a:t>NGOs can  challenge the culture of impunity with respect to ill-treatment in detention</a:t>
            </a:r>
          </a:p>
        </p:txBody>
      </p:sp>
      <p:sp>
        <p:nvSpPr>
          <p:cNvPr id="2" name="Title 1"/>
          <p:cNvSpPr>
            <a:spLocks noGrp="1"/>
          </p:cNvSpPr>
          <p:nvPr>
            <p:ph type="title"/>
          </p:nvPr>
        </p:nvSpPr>
        <p:spPr/>
        <p:txBody>
          <a:bodyPr>
            <a:normAutofit/>
          </a:bodyPr>
          <a:lstStyle/>
          <a:p>
            <a:r>
              <a:rPr lang="en-US" sz="3000" dirty="0" smtClean="0"/>
              <a:t>Cooperation of the CPT with local NGOs:</a:t>
            </a:r>
            <a:endParaRPr lang="en-US" sz="3000" dirty="0"/>
          </a:p>
        </p:txBody>
      </p:sp>
      <p:grpSp>
        <p:nvGrpSpPr>
          <p:cNvPr id="4" name="Group 3"/>
          <p:cNvGrpSpPr/>
          <p:nvPr/>
        </p:nvGrpSpPr>
        <p:grpSpPr>
          <a:xfrm>
            <a:off x="6553200" y="6263158"/>
            <a:ext cx="2514600" cy="518642"/>
            <a:chOff x="6629400" y="6096000"/>
            <a:chExt cx="2514600" cy="518642"/>
          </a:xfrm>
        </p:grpSpPr>
        <p:pic>
          <p:nvPicPr>
            <p:cNvPr id="5"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6" name="Rectangle 5"/>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687763"/>
          </a:xfrm>
        </p:spPr>
        <p:txBody>
          <a:bodyPr>
            <a:normAutofit/>
          </a:bodyPr>
          <a:lstStyle/>
          <a:p>
            <a:r>
              <a:rPr lang="en-US" sz="2100" dirty="0" smtClean="0"/>
              <a:t>In 2006, Albania ratified OPCAT, and 2010 civil society lobbied with the Legislative and Executive to have it as part of the AP (a unit)</a:t>
            </a:r>
          </a:p>
          <a:p>
            <a:endParaRPr lang="en-US" sz="2100" dirty="0" smtClean="0"/>
          </a:p>
          <a:p>
            <a:r>
              <a:rPr lang="en-US" sz="2100" dirty="0" smtClean="0"/>
              <a:t>EU strongly encouraged cooperation with professional and knowledge-based NGOs and other watchdog organizations, active in detention monitoring (</a:t>
            </a:r>
            <a:r>
              <a:rPr lang="en-US" sz="2100" dirty="0" err="1" smtClean="0"/>
              <a:t>MoUs</a:t>
            </a:r>
            <a:r>
              <a:rPr lang="en-US" sz="2100" dirty="0" smtClean="0"/>
              <a:t>)</a:t>
            </a:r>
          </a:p>
          <a:p>
            <a:pPr>
              <a:buNone/>
            </a:pPr>
            <a:endParaRPr lang="en-US" sz="2100" dirty="0" smtClean="0"/>
          </a:p>
          <a:p>
            <a:r>
              <a:rPr lang="en-US" sz="2100" dirty="0" smtClean="0"/>
              <a:t>Dedicated, regular  detention monitoring / as a preventive measure </a:t>
            </a:r>
          </a:p>
          <a:p>
            <a:pPr>
              <a:buNone/>
            </a:pPr>
            <a:endParaRPr lang="en-US" sz="2200" dirty="0" smtClean="0"/>
          </a:p>
        </p:txBody>
      </p:sp>
      <p:sp>
        <p:nvSpPr>
          <p:cNvPr id="2" name="Title 1"/>
          <p:cNvSpPr>
            <a:spLocks noGrp="1"/>
          </p:cNvSpPr>
          <p:nvPr>
            <p:ph type="title"/>
          </p:nvPr>
        </p:nvSpPr>
        <p:spPr/>
        <p:txBody>
          <a:bodyPr>
            <a:normAutofit fontScale="90000"/>
          </a:bodyPr>
          <a:lstStyle/>
          <a:p>
            <a:r>
              <a:rPr lang="en-US" sz="3300" dirty="0" smtClean="0"/>
              <a:t>What OPCAT changed/added for Prevention</a:t>
            </a:r>
            <a:r>
              <a:rPr lang="en-US" dirty="0" smtClean="0"/>
              <a:t>:</a:t>
            </a:r>
            <a:endParaRPr lang="en-US" dirty="0"/>
          </a:p>
        </p:txBody>
      </p:sp>
      <p:grpSp>
        <p:nvGrpSpPr>
          <p:cNvPr id="4" name="Group 3"/>
          <p:cNvGrpSpPr/>
          <p:nvPr/>
        </p:nvGrpSpPr>
        <p:grpSpPr>
          <a:xfrm>
            <a:off x="6553200" y="6263158"/>
            <a:ext cx="2514600" cy="518642"/>
            <a:chOff x="6629400" y="6096000"/>
            <a:chExt cx="2514600" cy="518642"/>
          </a:xfrm>
        </p:grpSpPr>
        <p:pic>
          <p:nvPicPr>
            <p:cNvPr id="5"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6" name="Rectangle 5"/>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873691"/>
          </a:xfrm>
        </p:spPr>
        <p:txBody>
          <a:bodyPr>
            <a:normAutofit/>
          </a:bodyPr>
          <a:lstStyle/>
          <a:p>
            <a:pPr marL="342900" lvl="1" indent="-342900">
              <a:buFont typeface="Arial" pitchFamily="34" charset="0"/>
              <a:buChar char="•"/>
            </a:pPr>
            <a:r>
              <a:rPr lang="en-US" sz="2100" dirty="0" smtClean="0"/>
              <a:t>An  NPM, which does not provide a differentiated model of mandates, purposes and powers, with regards to the type of other AP inspections</a:t>
            </a:r>
          </a:p>
          <a:p>
            <a:pPr marL="342900" lvl="1" indent="-342900">
              <a:buNone/>
            </a:pPr>
            <a:endParaRPr lang="en-US" sz="2100" dirty="0" smtClean="0"/>
          </a:p>
          <a:p>
            <a:pPr marL="342900" lvl="1" indent="-342900">
              <a:buFont typeface="Arial" pitchFamily="34" charset="0"/>
              <a:buChar char="•"/>
            </a:pPr>
            <a:r>
              <a:rPr lang="en-US" sz="2100" dirty="0" smtClean="0"/>
              <a:t>Dependant to AP for the resources and staff </a:t>
            </a:r>
          </a:p>
          <a:p>
            <a:pPr marL="342900" lvl="1" indent="-342900">
              <a:buFont typeface="Arial" pitchFamily="34" charset="0"/>
              <a:buChar char="•"/>
            </a:pPr>
            <a:endParaRPr lang="en-US" sz="2100" dirty="0" smtClean="0"/>
          </a:p>
          <a:p>
            <a:pPr marL="342900" lvl="1" indent="-342900">
              <a:buFont typeface="Arial" pitchFamily="34" charset="0"/>
              <a:buChar char="•"/>
            </a:pPr>
            <a:r>
              <a:rPr lang="en-US" sz="2100" dirty="0" smtClean="0"/>
              <a:t>Non- acknowledgement of the civil society as part of the NPM, but rather preferential and as a “hired” expertise</a:t>
            </a:r>
          </a:p>
          <a:p>
            <a:pPr marL="342900" lvl="1" indent="-342900">
              <a:buFont typeface="Arial" pitchFamily="34" charset="0"/>
              <a:buChar char="•"/>
            </a:pPr>
            <a:endParaRPr lang="en-US" sz="2100" dirty="0" smtClean="0"/>
          </a:p>
          <a:p>
            <a:pPr marL="342900" lvl="1" indent="-342900">
              <a:buFont typeface="Arial" pitchFamily="34" charset="0"/>
              <a:buChar char="•"/>
            </a:pPr>
            <a:r>
              <a:rPr lang="en-US" sz="2100" dirty="0" smtClean="0"/>
              <a:t>No comprehensive monitoring methodology or visit schedule developed – to ascertain the periodicity</a:t>
            </a:r>
          </a:p>
          <a:p>
            <a:pPr marL="342900" lvl="1" indent="-342900">
              <a:buFont typeface="Arial" pitchFamily="34" charset="0"/>
              <a:buChar char="•"/>
            </a:pPr>
            <a:endParaRPr lang="en-US" sz="2100" dirty="0" smtClean="0"/>
          </a:p>
          <a:p>
            <a:pPr marL="342900" lvl="2" indent="-342900">
              <a:buNone/>
            </a:pPr>
            <a:endParaRPr lang="en-US" dirty="0" smtClean="0"/>
          </a:p>
        </p:txBody>
      </p:sp>
      <p:sp>
        <p:nvSpPr>
          <p:cNvPr id="2" name="Title 1"/>
          <p:cNvSpPr>
            <a:spLocks noGrp="1"/>
          </p:cNvSpPr>
          <p:nvPr>
            <p:ph type="title"/>
          </p:nvPr>
        </p:nvSpPr>
        <p:spPr>
          <a:xfrm>
            <a:off x="533400" y="381000"/>
            <a:ext cx="8229600" cy="1143000"/>
          </a:xfrm>
        </p:spPr>
        <p:txBody>
          <a:bodyPr>
            <a:noAutofit/>
          </a:bodyPr>
          <a:lstStyle/>
          <a:p>
            <a:r>
              <a:rPr lang="en-US" sz="3000" dirty="0" smtClean="0"/>
              <a:t>Instead the practice shows a different picture</a:t>
            </a:r>
            <a:r>
              <a:rPr lang="en-US" sz="3600" dirty="0" smtClean="0"/>
              <a:t>:</a:t>
            </a:r>
            <a:endParaRPr lang="en-US" sz="3600" dirty="0"/>
          </a:p>
        </p:txBody>
      </p:sp>
      <p:grpSp>
        <p:nvGrpSpPr>
          <p:cNvPr id="4" name="Group 3"/>
          <p:cNvGrpSpPr/>
          <p:nvPr/>
        </p:nvGrpSpPr>
        <p:grpSpPr>
          <a:xfrm>
            <a:off x="6553200" y="6263158"/>
            <a:ext cx="2514600" cy="518642"/>
            <a:chOff x="6629400" y="6096000"/>
            <a:chExt cx="2514600" cy="518642"/>
          </a:xfrm>
        </p:grpSpPr>
        <p:pic>
          <p:nvPicPr>
            <p:cNvPr id="5"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6" name="Rectangle 5"/>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57200" y="1905001"/>
            <a:ext cx="8229600" cy="4114800"/>
          </a:xfrm>
        </p:spPr>
        <p:txBody>
          <a:bodyPr>
            <a:normAutofit/>
          </a:bodyPr>
          <a:lstStyle/>
          <a:p>
            <a:pPr eaLnBrk="1" hangingPunct="1"/>
            <a:r>
              <a:rPr lang="en-US" sz="2100" dirty="0" smtClean="0"/>
              <a:t>What if NPM does not fully apply the OPCAT requirements? How the independence should be maintained?  Who controls the performance of NPM and what if fails? What makes the Sub Committee active in practice? </a:t>
            </a:r>
          </a:p>
          <a:p>
            <a:pPr eaLnBrk="1" hangingPunct="1"/>
            <a:endParaRPr lang="en-US" sz="2100" dirty="0" smtClean="0"/>
          </a:p>
          <a:p>
            <a:pPr marL="342900" indent="-342900">
              <a:lnSpc>
                <a:spcPct val="90000"/>
              </a:lnSpc>
              <a:buClr>
                <a:schemeClr val="folHlink"/>
              </a:buClr>
              <a:buSzPct val="80000"/>
              <a:buFont typeface="Times" charset="0"/>
              <a:buChar char="•"/>
            </a:pPr>
            <a:r>
              <a:rPr lang="en-US" sz="2100" dirty="0" smtClean="0"/>
              <a:t>Specific expertise of NGO – rather than targeted as “spies” of international community, what is the added value with regards to the protection of basic rights of detainees? </a:t>
            </a:r>
          </a:p>
          <a:p>
            <a:pPr marL="342900" indent="-342900">
              <a:lnSpc>
                <a:spcPct val="90000"/>
              </a:lnSpc>
              <a:buClr>
                <a:schemeClr val="folHlink"/>
              </a:buClr>
              <a:buSzPct val="80000"/>
              <a:buFont typeface="Times" charset="0"/>
              <a:buChar char="•"/>
            </a:pPr>
            <a:endParaRPr lang="en-US" sz="2100" dirty="0" smtClean="0"/>
          </a:p>
          <a:p>
            <a:pPr marL="342900" indent="-342900">
              <a:lnSpc>
                <a:spcPct val="90000"/>
              </a:lnSpc>
              <a:buClr>
                <a:schemeClr val="folHlink"/>
              </a:buClr>
              <a:buSzPct val="80000"/>
              <a:buFont typeface="Times" charset="0"/>
              <a:buChar char="•"/>
            </a:pPr>
            <a:r>
              <a:rPr lang="en-US" sz="2100" dirty="0" smtClean="0"/>
              <a:t>The mandate  - how to protect the information gathered by NGOs, and how to avoid overlapping</a:t>
            </a:r>
          </a:p>
        </p:txBody>
      </p:sp>
      <p:sp>
        <p:nvSpPr>
          <p:cNvPr id="20482" name="Rectangle 2"/>
          <p:cNvSpPr>
            <a:spLocks noGrp="1" noChangeArrowheads="1"/>
          </p:cNvSpPr>
          <p:nvPr>
            <p:ph type="title"/>
          </p:nvPr>
        </p:nvSpPr>
        <p:spPr/>
        <p:txBody>
          <a:bodyPr>
            <a:normAutofit/>
          </a:bodyPr>
          <a:lstStyle/>
          <a:p>
            <a:pPr algn="l" eaLnBrk="1" hangingPunct="1"/>
            <a:r>
              <a:rPr kumimoji="1" lang="en-US" sz="3000" dirty="0" smtClean="0"/>
              <a:t>What remain to discuss  :</a:t>
            </a:r>
            <a:endParaRPr kumimoji="1" lang="en-US" sz="3000" dirty="0" smtClean="0"/>
          </a:p>
        </p:txBody>
      </p:sp>
      <p:grpSp>
        <p:nvGrpSpPr>
          <p:cNvPr id="5" name="Group 4"/>
          <p:cNvGrpSpPr/>
          <p:nvPr/>
        </p:nvGrpSpPr>
        <p:grpSpPr>
          <a:xfrm>
            <a:off x="6553200" y="6263158"/>
            <a:ext cx="2514600" cy="518642"/>
            <a:chOff x="6629400" y="6096000"/>
            <a:chExt cx="2514600" cy="518642"/>
          </a:xfrm>
        </p:grpSpPr>
        <p:pic>
          <p:nvPicPr>
            <p:cNvPr id="6" name="Picture 2"/>
            <p:cNvPicPr>
              <a:picLocks noChangeAspect="1" noChangeArrowheads="1"/>
            </p:cNvPicPr>
            <p:nvPr/>
          </p:nvPicPr>
          <p:blipFill>
            <a:blip r:embed="rId3"/>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7" name="Rectangle 6"/>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How </a:t>
            </a:r>
            <a:r>
              <a:rPr lang="en-US" dirty="0" smtClean="0"/>
              <a:t>joint cooperation between NGOs and the CPT can ensure better documentation of violations as well as advocacy. </a:t>
            </a:r>
            <a:endParaRPr lang="en-US" dirty="0" smtClean="0"/>
          </a:p>
          <a:p>
            <a:r>
              <a:rPr lang="en-US" dirty="0" smtClean="0"/>
              <a:t>In </a:t>
            </a:r>
            <a:r>
              <a:rPr lang="en-US" dirty="0" smtClean="0"/>
              <a:t>what fields could this cooperation be improved? </a:t>
            </a:r>
            <a:endParaRPr lang="en-US" dirty="0" smtClean="0"/>
          </a:p>
          <a:p>
            <a:r>
              <a:rPr lang="en-US" dirty="0" smtClean="0"/>
              <a:t>How </a:t>
            </a:r>
            <a:r>
              <a:rPr lang="en-US" dirty="0" smtClean="0"/>
              <a:t>could the NGO sector contribute more and how could the CPT help the NGO sector more in reaching their goals?</a:t>
            </a:r>
          </a:p>
          <a:p>
            <a:endParaRPr lang="en-US" dirty="0"/>
          </a:p>
        </p:txBody>
      </p:sp>
      <p:sp>
        <p:nvSpPr>
          <p:cNvPr id="3" name="Title 2"/>
          <p:cNvSpPr>
            <a:spLocks noGrp="1"/>
          </p:cNvSpPr>
          <p:nvPr>
            <p:ph type="title"/>
          </p:nvPr>
        </p:nvSpPr>
        <p:spPr/>
        <p:txBody>
          <a:bodyPr>
            <a:normAutofit/>
          </a:bodyPr>
          <a:lstStyle/>
          <a:p>
            <a:r>
              <a:rPr lang="en-US" sz="3500" dirty="0" smtClean="0"/>
              <a:t>CPT &amp; NGOs: </a:t>
            </a:r>
            <a:endParaRPr lang="en-US" sz="3500" dirty="0"/>
          </a:p>
        </p:txBody>
      </p:sp>
      <p:grpSp>
        <p:nvGrpSpPr>
          <p:cNvPr id="4" name="Group 3"/>
          <p:cNvGrpSpPr/>
          <p:nvPr/>
        </p:nvGrpSpPr>
        <p:grpSpPr>
          <a:xfrm>
            <a:off x="6553200" y="6263158"/>
            <a:ext cx="2514600" cy="518642"/>
            <a:chOff x="6629400" y="6096000"/>
            <a:chExt cx="2514600" cy="518642"/>
          </a:xfrm>
        </p:grpSpPr>
        <p:pic>
          <p:nvPicPr>
            <p:cNvPr id="5"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6" name="Rectangle 5"/>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3352800"/>
            <a:ext cx="7772400" cy="1143000"/>
          </a:xfrm>
        </p:spPr>
        <p:txBody>
          <a:bodyPr>
            <a:normAutofit/>
          </a:bodyPr>
          <a:lstStyle/>
          <a:p>
            <a:r>
              <a:rPr lang="en-US" sz="2800" dirty="0" smtClean="0"/>
              <a:t>Thank you for your attention</a:t>
            </a:r>
            <a:endParaRPr lang="en-US" sz="2800" dirty="0"/>
          </a:p>
        </p:txBody>
      </p:sp>
      <p:pic>
        <p:nvPicPr>
          <p:cNvPr id="4" name="Picture 2"/>
          <p:cNvPicPr>
            <a:picLocks noChangeAspect="1" noChangeArrowheads="1"/>
          </p:cNvPicPr>
          <p:nvPr/>
        </p:nvPicPr>
        <p:blipFill>
          <a:blip r:embed="rId2"/>
          <a:srcRect/>
          <a:stretch>
            <a:fillRect/>
          </a:stretch>
        </p:blipFill>
        <p:spPr bwMode="auto">
          <a:xfrm>
            <a:off x="914400" y="5181600"/>
            <a:ext cx="838200" cy="633895"/>
          </a:xfrm>
          <a:prstGeom prst="rect">
            <a:avLst/>
          </a:prstGeom>
          <a:noFill/>
          <a:ln w="9525" algn="in">
            <a:solidFill>
              <a:srgbClr val="000000"/>
            </a:solidFill>
            <a:miter lim="800000"/>
            <a:headEnd/>
            <a:tailEnd/>
          </a:ln>
          <a:effectLst/>
        </p:spPr>
      </p:pic>
      <p:sp>
        <p:nvSpPr>
          <p:cNvPr id="5" name="Rectangle 4"/>
          <p:cNvSpPr/>
          <p:nvPr/>
        </p:nvSpPr>
        <p:spPr>
          <a:xfrm>
            <a:off x="1905000" y="5181600"/>
            <a:ext cx="6705600" cy="646331"/>
          </a:xfrm>
          <a:prstGeom prst="rect">
            <a:avLst/>
          </a:prstGeom>
        </p:spPr>
        <p:txBody>
          <a:bodyPr wrap="square">
            <a:spAutoFit/>
          </a:bodyPr>
          <a:lstStyle/>
          <a:p>
            <a:pPr algn="just"/>
            <a:r>
              <a:rPr lang="en-US" dirty="0" smtClean="0"/>
              <a:t>Albanian Rehabilitation Centre for Trauma and Torture</a:t>
            </a:r>
          </a:p>
          <a:p>
            <a:pPr algn="just"/>
            <a:r>
              <a:rPr lang="en-US" dirty="0" smtClean="0"/>
              <a:t>arct@albmail.com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100" dirty="0" smtClean="0"/>
              <a:t>Albanian Rehabilitation Centre for Trauma and Torture (ARCT) represent a small piece of the Albanian civil society organizations: it is a non-profit, non-political and non-governmental organization operating in Albania since 1994, designing and implementing programs that support the rehabilitation of torture victims (existing and new) and the prevention of torture</a:t>
            </a:r>
          </a:p>
          <a:p>
            <a:pPr>
              <a:buNone/>
            </a:pPr>
            <a:endParaRPr lang="en-US" sz="2300" dirty="0" smtClean="0"/>
          </a:p>
          <a:p>
            <a:pPr>
              <a:buNone/>
            </a:pPr>
            <a:endParaRPr lang="en-US" sz="2300" dirty="0" smtClean="0"/>
          </a:p>
          <a:p>
            <a:pPr>
              <a:buNone/>
            </a:pPr>
            <a:r>
              <a:rPr lang="en-US" dirty="0" smtClean="0"/>
              <a:t>Email: arct@albmail.com</a:t>
            </a:r>
          </a:p>
          <a:p>
            <a:pPr>
              <a:buNone/>
            </a:pPr>
            <a:r>
              <a:rPr lang="en-US" dirty="0" smtClean="0"/>
              <a:t>Website: http://www.arct.org</a:t>
            </a:r>
          </a:p>
        </p:txBody>
      </p:sp>
      <p:sp>
        <p:nvSpPr>
          <p:cNvPr id="3" name="Title 2"/>
          <p:cNvSpPr>
            <a:spLocks noGrp="1"/>
          </p:cNvSpPr>
          <p:nvPr>
            <p:ph type="title"/>
          </p:nvPr>
        </p:nvSpPr>
        <p:spPr/>
        <p:txBody>
          <a:bodyPr/>
          <a:lstStyle/>
          <a:p>
            <a:r>
              <a:rPr lang="en-US" dirty="0" smtClean="0"/>
              <a:t>ARCT is:</a:t>
            </a:r>
            <a:endParaRPr lang="en-US" dirty="0"/>
          </a:p>
        </p:txBody>
      </p:sp>
      <p:grpSp>
        <p:nvGrpSpPr>
          <p:cNvPr id="4" name="Group 3"/>
          <p:cNvGrpSpPr/>
          <p:nvPr/>
        </p:nvGrpSpPr>
        <p:grpSpPr>
          <a:xfrm>
            <a:off x="6553200" y="6263158"/>
            <a:ext cx="2514600" cy="518642"/>
            <a:chOff x="6629400" y="6096000"/>
            <a:chExt cx="2514600" cy="518642"/>
          </a:xfrm>
        </p:grpSpPr>
        <p:pic>
          <p:nvPicPr>
            <p:cNvPr id="5"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6" name="Rectangle 5"/>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229600" cy="4068763"/>
          </a:xfrm>
        </p:spPr>
        <p:txBody>
          <a:bodyPr>
            <a:normAutofit fontScale="85000" lnSpcReduction="20000"/>
          </a:bodyPr>
          <a:lstStyle/>
          <a:p>
            <a:pPr algn="just"/>
            <a:r>
              <a:rPr lang="en-US" dirty="0"/>
              <a:t>Albania has </a:t>
            </a:r>
            <a:r>
              <a:rPr lang="en-US" dirty="0" smtClean="0"/>
              <a:t>ratified </a:t>
            </a:r>
            <a:r>
              <a:rPr lang="en-US" dirty="0"/>
              <a:t>the </a:t>
            </a:r>
            <a:r>
              <a:rPr lang="en-US" dirty="0" smtClean="0"/>
              <a:t>ECPT </a:t>
            </a:r>
            <a:r>
              <a:rPr lang="en-US" dirty="0"/>
              <a:t>since </a:t>
            </a:r>
            <a:r>
              <a:rPr lang="en-US" dirty="0" smtClean="0"/>
              <a:t>1996. </a:t>
            </a:r>
          </a:p>
          <a:p>
            <a:pPr algn="just">
              <a:buNone/>
            </a:pPr>
            <a:endParaRPr lang="en-US" dirty="0" smtClean="0"/>
          </a:p>
          <a:p>
            <a:pPr algn="just"/>
            <a:r>
              <a:rPr lang="en-US" dirty="0" smtClean="0"/>
              <a:t>First </a:t>
            </a:r>
            <a:r>
              <a:rPr lang="en-US" dirty="0"/>
              <a:t>visit by the CPT was paid by the end of </a:t>
            </a:r>
            <a:r>
              <a:rPr lang="en-US" b="1" u="sng" dirty="0"/>
              <a:t>1997</a:t>
            </a:r>
            <a:r>
              <a:rPr lang="en-US" dirty="0"/>
              <a:t>, after the Convention entered into </a:t>
            </a:r>
            <a:r>
              <a:rPr lang="en-US" dirty="0" smtClean="0"/>
              <a:t>force </a:t>
            </a:r>
          </a:p>
          <a:p>
            <a:pPr algn="just"/>
            <a:endParaRPr lang="en-US" dirty="0" smtClean="0"/>
          </a:p>
          <a:p>
            <a:pPr algn="just">
              <a:buNone/>
            </a:pPr>
            <a:endParaRPr lang="en-US" dirty="0" smtClean="0"/>
          </a:p>
          <a:p>
            <a:pPr algn="just"/>
            <a:r>
              <a:rPr lang="en-US" dirty="0" smtClean="0"/>
              <a:t>Only </a:t>
            </a:r>
            <a:r>
              <a:rPr lang="en-US" dirty="0"/>
              <a:t>in 2001, the Albanian authorities understood the important role that the CPT was playing with regards to the “</a:t>
            </a:r>
            <a:r>
              <a:rPr lang="en-US" i="1" dirty="0"/>
              <a:t>treatment of the persons deprived of their liberties </a:t>
            </a:r>
            <a:r>
              <a:rPr lang="en-US" i="1" dirty="0" smtClean="0"/>
              <a:t>…the </a:t>
            </a:r>
            <a:r>
              <a:rPr lang="en-US" i="1" dirty="0"/>
              <a:t>protection of such persons from torture and from inhuman or degrading treatment or punishment”</a:t>
            </a:r>
            <a:r>
              <a:rPr lang="en-US" dirty="0"/>
              <a:t>. </a:t>
            </a:r>
          </a:p>
          <a:p>
            <a:pPr algn="just"/>
            <a:endParaRPr lang="en-US" dirty="0"/>
          </a:p>
        </p:txBody>
      </p:sp>
      <p:sp>
        <p:nvSpPr>
          <p:cNvPr id="2" name="Title 1"/>
          <p:cNvSpPr>
            <a:spLocks noGrp="1"/>
          </p:cNvSpPr>
          <p:nvPr>
            <p:ph type="title"/>
          </p:nvPr>
        </p:nvSpPr>
        <p:spPr/>
        <p:txBody>
          <a:bodyPr>
            <a:normAutofit/>
          </a:bodyPr>
          <a:lstStyle/>
          <a:p>
            <a:r>
              <a:rPr lang="en-US" sz="3000" dirty="0" smtClean="0"/>
              <a:t>How the CPT was presented in Albania</a:t>
            </a:r>
            <a:endParaRPr lang="en-US" sz="3000" dirty="0"/>
          </a:p>
        </p:txBody>
      </p:sp>
      <p:grpSp>
        <p:nvGrpSpPr>
          <p:cNvPr id="6" name="Group 5"/>
          <p:cNvGrpSpPr/>
          <p:nvPr/>
        </p:nvGrpSpPr>
        <p:grpSpPr>
          <a:xfrm>
            <a:off x="6553200" y="6263158"/>
            <a:ext cx="2514600" cy="518642"/>
            <a:chOff x="6629400" y="6096000"/>
            <a:chExt cx="2514600" cy="518642"/>
          </a:xfrm>
        </p:grpSpPr>
        <p:pic>
          <p:nvPicPr>
            <p:cNvPr id="4"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5" name="Rectangle 4"/>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a:bodyPr>
          <a:lstStyle/>
          <a:p>
            <a:r>
              <a:rPr lang="en-US" sz="3000" dirty="0" smtClean="0"/>
              <a:t>Although with no mandatory status, the CPT visits have always “shaken” grounds</a:t>
            </a:r>
            <a:r>
              <a:rPr lang="en-US" dirty="0" smtClean="0"/>
              <a:t>: </a:t>
            </a:r>
          </a:p>
          <a:p>
            <a:pPr>
              <a:buNone/>
            </a:pPr>
            <a:endParaRPr lang="en-US" dirty="0" smtClean="0"/>
          </a:p>
          <a:p>
            <a:pPr lvl="1"/>
            <a:r>
              <a:rPr lang="en-US" dirty="0" smtClean="0"/>
              <a:t>The independency, confidentiality, multi-professional representation, and the direct language in recommendations put the Albanian state authorities in the situation where urgent change was needed  </a:t>
            </a:r>
          </a:p>
          <a:p>
            <a:pPr lvl="1">
              <a:buNone/>
            </a:pPr>
            <a:endParaRPr lang="en-US" dirty="0" smtClean="0"/>
          </a:p>
        </p:txBody>
      </p:sp>
      <p:sp>
        <p:nvSpPr>
          <p:cNvPr id="2" name="Title 1"/>
          <p:cNvSpPr>
            <a:spLocks noGrp="1"/>
          </p:cNvSpPr>
          <p:nvPr>
            <p:ph type="title"/>
          </p:nvPr>
        </p:nvSpPr>
        <p:spPr/>
        <p:txBody>
          <a:bodyPr>
            <a:noAutofit/>
          </a:bodyPr>
          <a:lstStyle/>
          <a:p>
            <a:r>
              <a:rPr lang="en-US" sz="3000" dirty="0" smtClean="0"/>
              <a:t>How the visits started to improve the standards regarding deprivation of liberty</a:t>
            </a:r>
            <a:endParaRPr lang="en-US" sz="3000" dirty="0"/>
          </a:p>
        </p:txBody>
      </p:sp>
      <p:grpSp>
        <p:nvGrpSpPr>
          <p:cNvPr id="4" name="Group 3"/>
          <p:cNvGrpSpPr/>
          <p:nvPr/>
        </p:nvGrpSpPr>
        <p:grpSpPr>
          <a:xfrm>
            <a:off x="6553200" y="6263158"/>
            <a:ext cx="2514600" cy="518642"/>
            <a:chOff x="6629400" y="6096000"/>
            <a:chExt cx="2514600" cy="518642"/>
          </a:xfrm>
        </p:grpSpPr>
        <p:pic>
          <p:nvPicPr>
            <p:cNvPr id="5"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6" name="Rectangle 5"/>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0"/>
            <a:ext cx="8229600" cy="3810000"/>
          </a:xfrm>
        </p:spPr>
        <p:txBody>
          <a:bodyPr>
            <a:normAutofit lnSpcReduction="10000"/>
          </a:bodyPr>
          <a:lstStyle/>
          <a:p>
            <a:pPr lvl="1"/>
            <a:r>
              <a:rPr lang="en-US" sz="2100" dirty="0" smtClean="0"/>
              <a:t>Albanian Govt. decided to make public the CPT reports since early 2000</a:t>
            </a:r>
          </a:p>
          <a:p>
            <a:pPr lvl="1"/>
            <a:endParaRPr lang="en-US" sz="2100" dirty="0" smtClean="0"/>
          </a:p>
          <a:p>
            <a:pPr lvl="1"/>
            <a:r>
              <a:rPr lang="en-US" sz="2100" dirty="0" smtClean="0"/>
              <a:t>The transfer of the pre-trial detention facilities happened in late 2007</a:t>
            </a:r>
          </a:p>
          <a:p>
            <a:pPr lvl="1"/>
            <a:endParaRPr lang="en-US" sz="2100" dirty="0" smtClean="0"/>
          </a:p>
          <a:p>
            <a:pPr lvl="1"/>
            <a:r>
              <a:rPr lang="en-US" sz="2100" dirty="0" smtClean="0"/>
              <a:t>Authorities introduced a system of regular and up-to-date information on the use of complaints mechanisms</a:t>
            </a:r>
          </a:p>
          <a:p>
            <a:pPr lvl="1"/>
            <a:endParaRPr lang="en-US" sz="2100" dirty="0" smtClean="0"/>
          </a:p>
          <a:p>
            <a:pPr lvl="1"/>
            <a:r>
              <a:rPr lang="en-US" sz="2100" dirty="0" smtClean="0"/>
              <a:t>The Ministry of Justice developed a Master Plan with </a:t>
            </a:r>
            <a:r>
              <a:rPr lang="en-US" sz="2100" dirty="0"/>
              <a:t>regards to the improvement of 19 detention facilities, and opening of 5 new places of detentions. </a:t>
            </a:r>
          </a:p>
          <a:p>
            <a:pPr lvl="1">
              <a:buNone/>
            </a:pPr>
            <a:endParaRPr lang="en-US" sz="2900" dirty="0" smtClean="0"/>
          </a:p>
        </p:txBody>
      </p:sp>
      <p:sp>
        <p:nvSpPr>
          <p:cNvPr id="2" name="Title 1"/>
          <p:cNvSpPr>
            <a:spLocks noGrp="1"/>
          </p:cNvSpPr>
          <p:nvPr>
            <p:ph type="title"/>
          </p:nvPr>
        </p:nvSpPr>
        <p:spPr/>
        <p:txBody>
          <a:bodyPr>
            <a:normAutofit fontScale="90000"/>
          </a:bodyPr>
          <a:lstStyle/>
          <a:p>
            <a:r>
              <a:rPr lang="en-US" sz="3300" dirty="0" smtClean="0"/>
              <a:t>Responses from the Albanian authorities</a:t>
            </a:r>
            <a:r>
              <a:rPr lang="en-US" dirty="0" smtClean="0"/>
              <a:t>:</a:t>
            </a:r>
            <a:endParaRPr lang="en-US" dirty="0"/>
          </a:p>
        </p:txBody>
      </p:sp>
      <p:grpSp>
        <p:nvGrpSpPr>
          <p:cNvPr id="4" name="Group 3"/>
          <p:cNvGrpSpPr/>
          <p:nvPr/>
        </p:nvGrpSpPr>
        <p:grpSpPr>
          <a:xfrm>
            <a:off x="6553200" y="6263158"/>
            <a:ext cx="2514600" cy="518642"/>
            <a:chOff x="6629400" y="6096000"/>
            <a:chExt cx="2514600" cy="518642"/>
          </a:xfrm>
        </p:grpSpPr>
        <p:pic>
          <p:nvPicPr>
            <p:cNvPr id="5"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6" name="Rectangle 5"/>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14800"/>
          </a:xfrm>
        </p:spPr>
        <p:txBody>
          <a:bodyPr>
            <a:normAutofit lnSpcReduction="10000"/>
          </a:bodyPr>
          <a:lstStyle/>
          <a:p>
            <a:pPr lvl="1"/>
            <a:r>
              <a:rPr lang="en-US" sz="2100" dirty="0" smtClean="0"/>
              <a:t>Albanian Police directorate in 2010 closed more than 45 police lock-ups. </a:t>
            </a:r>
          </a:p>
          <a:p>
            <a:pPr lvl="1">
              <a:buNone/>
            </a:pPr>
            <a:endParaRPr lang="en-US" sz="2100" dirty="0" smtClean="0"/>
          </a:p>
          <a:p>
            <a:pPr lvl="1"/>
            <a:r>
              <a:rPr lang="en-US" sz="2100" dirty="0" smtClean="0"/>
              <a:t>Changes in the primary and secondary legislation with regards to the treatment of persons deprived of their liberties (</a:t>
            </a:r>
            <a:r>
              <a:rPr lang="en-US" sz="2100" i="1" dirty="0" smtClean="0"/>
              <a:t>2010, 2012, 2014</a:t>
            </a:r>
            <a:r>
              <a:rPr lang="en-US" sz="2100" dirty="0" smtClean="0"/>
              <a:t>)</a:t>
            </a:r>
          </a:p>
          <a:p>
            <a:pPr lvl="1">
              <a:buNone/>
            </a:pPr>
            <a:endParaRPr lang="en-US" sz="2100" dirty="0" smtClean="0"/>
          </a:p>
          <a:p>
            <a:pPr lvl="1"/>
            <a:r>
              <a:rPr lang="en-US" sz="2100" dirty="0" smtClean="0"/>
              <a:t>A joint </a:t>
            </a:r>
            <a:r>
              <a:rPr lang="en-US" sz="2100" dirty="0" err="1" smtClean="0"/>
              <a:t>MoU</a:t>
            </a:r>
            <a:r>
              <a:rPr lang="en-US" sz="2100" dirty="0" smtClean="0"/>
              <a:t> between the </a:t>
            </a:r>
            <a:r>
              <a:rPr lang="en-US" sz="2100" dirty="0" err="1" smtClean="0"/>
              <a:t>MoJ</a:t>
            </a:r>
            <a:r>
              <a:rPr lang="en-US" sz="2100" dirty="0" smtClean="0"/>
              <a:t> and </a:t>
            </a:r>
            <a:r>
              <a:rPr lang="en-US" sz="2100" dirty="0" err="1" smtClean="0"/>
              <a:t>MoH</a:t>
            </a:r>
            <a:r>
              <a:rPr lang="en-US" sz="2100" dirty="0" smtClean="0"/>
              <a:t> with regards to forensic services was  initiated in 2010 </a:t>
            </a:r>
          </a:p>
          <a:p>
            <a:pPr lvl="1">
              <a:buNone/>
            </a:pPr>
            <a:endParaRPr lang="en-US" sz="2100" dirty="0" smtClean="0"/>
          </a:p>
          <a:p>
            <a:pPr lvl="1"/>
            <a:r>
              <a:rPr lang="en-US" sz="2100" dirty="0" smtClean="0"/>
              <a:t>The “Prevention of Torture “ and “fight against impunity” was widely introduced as part of independent prison oversight</a:t>
            </a:r>
          </a:p>
          <a:p>
            <a:pPr>
              <a:buNone/>
            </a:pPr>
            <a:endParaRPr lang="en-US" dirty="0" smtClean="0"/>
          </a:p>
          <a:p>
            <a:pPr>
              <a:buNone/>
            </a:pPr>
            <a:endParaRPr lang="en-US" dirty="0"/>
          </a:p>
        </p:txBody>
      </p:sp>
      <p:sp>
        <p:nvSpPr>
          <p:cNvPr id="2" name="Title 1"/>
          <p:cNvSpPr>
            <a:spLocks noGrp="1"/>
          </p:cNvSpPr>
          <p:nvPr>
            <p:ph type="title"/>
          </p:nvPr>
        </p:nvSpPr>
        <p:spPr/>
        <p:txBody>
          <a:bodyPr>
            <a:normAutofit fontScale="90000"/>
          </a:bodyPr>
          <a:lstStyle/>
          <a:p>
            <a:r>
              <a:rPr lang="en-US" sz="3300" dirty="0" smtClean="0"/>
              <a:t>Responses from the Albanian authorities</a:t>
            </a:r>
            <a:r>
              <a:rPr lang="en-US" dirty="0" smtClean="0"/>
              <a:t>:</a:t>
            </a:r>
            <a:endParaRPr lang="en-US" dirty="0"/>
          </a:p>
        </p:txBody>
      </p:sp>
      <p:grpSp>
        <p:nvGrpSpPr>
          <p:cNvPr id="4" name="Group 3"/>
          <p:cNvGrpSpPr/>
          <p:nvPr/>
        </p:nvGrpSpPr>
        <p:grpSpPr>
          <a:xfrm>
            <a:off x="6553200" y="6263158"/>
            <a:ext cx="2514600" cy="518642"/>
            <a:chOff x="6629400" y="6096000"/>
            <a:chExt cx="2514600" cy="518642"/>
          </a:xfrm>
        </p:grpSpPr>
        <p:pic>
          <p:nvPicPr>
            <p:cNvPr id="5"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6" name="Rectangle 5"/>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1"/>
            <a:ext cx="2971800" cy="4191000"/>
          </a:xfrm>
        </p:spPr>
        <p:txBody>
          <a:bodyPr>
            <a:normAutofit fontScale="55000" lnSpcReduction="20000"/>
          </a:bodyPr>
          <a:lstStyle/>
          <a:p>
            <a:pPr>
              <a:buNone/>
            </a:pPr>
            <a:r>
              <a:rPr lang="en-US" sz="3800" b="1" dirty="0" smtClean="0"/>
              <a:t>Prisons: </a:t>
            </a:r>
          </a:p>
          <a:p>
            <a:pPr marL="514350" indent="-514350">
              <a:buFont typeface="+mj-lt"/>
              <a:buAutoNum type="arabicPeriod"/>
            </a:pPr>
            <a:r>
              <a:rPr lang="en-US" dirty="0" smtClean="0"/>
              <a:t>Ali </a:t>
            </a:r>
            <a:r>
              <a:rPr lang="en-US" dirty="0" err="1" smtClean="0"/>
              <a:t>Demi</a:t>
            </a:r>
            <a:r>
              <a:rPr lang="en-US" dirty="0" smtClean="0"/>
              <a:t> (325)/Tirana</a:t>
            </a:r>
          </a:p>
          <a:p>
            <a:pPr marL="514350" indent="-514350">
              <a:buFont typeface="+mj-lt"/>
              <a:buAutoNum type="arabicPeriod"/>
            </a:pPr>
            <a:r>
              <a:rPr lang="en-US" dirty="0" smtClean="0"/>
              <a:t>Jordan </a:t>
            </a:r>
            <a:r>
              <a:rPr lang="en-US" dirty="0" err="1" smtClean="0"/>
              <a:t>Misja</a:t>
            </a:r>
            <a:r>
              <a:rPr lang="en-US" dirty="0" smtClean="0"/>
              <a:t> (313) /Tirana</a:t>
            </a:r>
          </a:p>
          <a:p>
            <a:pPr marL="514350" indent="-514350">
              <a:buFont typeface="+mj-lt"/>
              <a:buAutoNum type="arabicPeriod"/>
            </a:pPr>
            <a:r>
              <a:rPr lang="en-US" dirty="0" err="1" smtClean="0"/>
              <a:t>Vaqarr</a:t>
            </a:r>
            <a:r>
              <a:rPr lang="en-US" dirty="0" smtClean="0"/>
              <a:t>, /Tirana</a:t>
            </a:r>
          </a:p>
          <a:p>
            <a:pPr marL="514350" indent="-514350">
              <a:buFont typeface="+mj-lt"/>
              <a:buAutoNum type="arabicPeriod"/>
            </a:pPr>
            <a:r>
              <a:rPr lang="en-US" dirty="0" err="1" smtClean="0"/>
              <a:t>Peqin</a:t>
            </a:r>
            <a:endParaRPr lang="en-US" dirty="0" smtClean="0"/>
          </a:p>
          <a:p>
            <a:pPr marL="514350" indent="-514350">
              <a:buFont typeface="+mj-lt"/>
              <a:buAutoNum type="arabicPeriod"/>
            </a:pPr>
            <a:r>
              <a:rPr lang="en-US" dirty="0" err="1" smtClean="0"/>
              <a:t>Burrel</a:t>
            </a:r>
            <a:endParaRPr lang="en-US" dirty="0" smtClean="0"/>
          </a:p>
          <a:p>
            <a:pPr marL="514350" indent="-514350">
              <a:buFont typeface="+mj-lt"/>
              <a:buAutoNum type="arabicPeriod"/>
            </a:pPr>
            <a:r>
              <a:rPr lang="en-US" dirty="0" smtClean="0"/>
              <a:t>Special Institution, </a:t>
            </a:r>
            <a:r>
              <a:rPr lang="en-US" dirty="0" err="1" smtClean="0"/>
              <a:t>Krujë</a:t>
            </a:r>
            <a:endParaRPr lang="en-US" dirty="0" smtClean="0"/>
          </a:p>
          <a:p>
            <a:pPr marL="514350" indent="-514350">
              <a:buFont typeface="+mj-lt"/>
              <a:buAutoNum type="arabicPeriod"/>
            </a:pPr>
            <a:r>
              <a:rPr lang="en-US" dirty="0" err="1" smtClean="0"/>
              <a:t>Fushë-Krujë</a:t>
            </a:r>
            <a:endParaRPr lang="en-US" dirty="0" smtClean="0"/>
          </a:p>
          <a:p>
            <a:pPr marL="514350" indent="-514350">
              <a:buFont typeface="+mj-lt"/>
              <a:buAutoNum type="arabicPeriod"/>
            </a:pPr>
            <a:r>
              <a:rPr lang="en-US" dirty="0" err="1" smtClean="0"/>
              <a:t>Korçë</a:t>
            </a:r>
            <a:endParaRPr lang="en-US" dirty="0" smtClean="0"/>
          </a:p>
          <a:p>
            <a:pPr marL="514350" indent="-514350">
              <a:buFont typeface="+mj-lt"/>
              <a:buAutoNum type="arabicPeriod"/>
            </a:pPr>
            <a:r>
              <a:rPr lang="en-US" dirty="0" err="1" smtClean="0"/>
              <a:t>Lezhë</a:t>
            </a:r>
            <a:endParaRPr lang="en-US" dirty="0" smtClean="0"/>
          </a:p>
          <a:p>
            <a:pPr marL="514350" indent="-514350">
              <a:buFont typeface="+mj-lt"/>
              <a:buAutoNum type="arabicPeriod"/>
            </a:pPr>
            <a:r>
              <a:rPr lang="en-US" dirty="0" err="1" smtClean="0"/>
              <a:t>Tepelenë</a:t>
            </a:r>
            <a:endParaRPr lang="en-US" dirty="0" smtClean="0"/>
          </a:p>
          <a:p>
            <a:pPr marL="514350" indent="-514350">
              <a:buFont typeface="+mj-lt"/>
              <a:buAutoNum type="arabicPeriod"/>
            </a:pPr>
            <a:r>
              <a:rPr lang="en-US" dirty="0" err="1" smtClean="0"/>
              <a:t>Rrogozhinë</a:t>
            </a:r>
            <a:endParaRPr lang="en-US" dirty="0" smtClean="0"/>
          </a:p>
          <a:p>
            <a:pPr marL="514350" indent="-514350">
              <a:buFont typeface="+mj-lt"/>
              <a:buAutoNum type="arabicPeriod"/>
            </a:pPr>
            <a:r>
              <a:rPr lang="en-US" dirty="0" err="1" smtClean="0"/>
              <a:t>Lushnjë</a:t>
            </a:r>
            <a:endParaRPr lang="en-US" dirty="0" smtClean="0"/>
          </a:p>
          <a:p>
            <a:pPr marL="514350" indent="-514350">
              <a:buFont typeface="+mj-lt"/>
              <a:buAutoNum type="arabicPeriod"/>
            </a:pPr>
            <a:r>
              <a:rPr lang="en-US" dirty="0" smtClean="0"/>
              <a:t>Correctional Juvenile Centre of </a:t>
            </a:r>
            <a:r>
              <a:rPr lang="en-US" dirty="0" err="1" smtClean="0"/>
              <a:t>Kavaja</a:t>
            </a:r>
            <a:endParaRPr lang="en-US" dirty="0" smtClean="0"/>
          </a:p>
        </p:txBody>
      </p:sp>
      <p:sp>
        <p:nvSpPr>
          <p:cNvPr id="2" name="Title 1"/>
          <p:cNvSpPr>
            <a:spLocks noGrp="1"/>
          </p:cNvSpPr>
          <p:nvPr>
            <p:ph type="title"/>
          </p:nvPr>
        </p:nvSpPr>
        <p:spPr/>
        <p:txBody>
          <a:bodyPr>
            <a:normAutofit/>
          </a:bodyPr>
          <a:lstStyle/>
          <a:p>
            <a:r>
              <a:rPr lang="en-US" sz="3000" dirty="0" smtClean="0"/>
              <a:t>Prisons and Pretrial detention facilities</a:t>
            </a:r>
            <a:endParaRPr lang="en-US" sz="3000" dirty="0"/>
          </a:p>
        </p:txBody>
      </p:sp>
      <p:pic>
        <p:nvPicPr>
          <p:cNvPr id="1026" name="Picture 2" descr="harta e burgjeve"/>
          <p:cNvPicPr>
            <a:picLocks noChangeAspect="1" noChangeArrowheads="1"/>
          </p:cNvPicPr>
          <p:nvPr/>
        </p:nvPicPr>
        <p:blipFill>
          <a:blip r:embed="rId2"/>
          <a:srcRect/>
          <a:stretch>
            <a:fillRect/>
          </a:stretch>
        </p:blipFill>
        <p:spPr bwMode="auto">
          <a:xfrm>
            <a:off x="6172200" y="1219200"/>
            <a:ext cx="2819400" cy="4876800"/>
          </a:xfrm>
          <a:prstGeom prst="rect">
            <a:avLst/>
          </a:prstGeom>
          <a:noFill/>
        </p:spPr>
      </p:pic>
      <p:sp>
        <p:nvSpPr>
          <p:cNvPr id="5" name="Rectangle 4"/>
          <p:cNvSpPr/>
          <p:nvPr/>
        </p:nvSpPr>
        <p:spPr>
          <a:xfrm>
            <a:off x="3505200" y="1371600"/>
            <a:ext cx="2438400" cy="2723823"/>
          </a:xfrm>
          <a:prstGeom prst="rect">
            <a:avLst/>
          </a:prstGeom>
        </p:spPr>
        <p:txBody>
          <a:bodyPr wrap="square">
            <a:spAutoFit/>
          </a:bodyPr>
          <a:lstStyle/>
          <a:p>
            <a:r>
              <a:rPr lang="en-US" b="1" dirty="0" smtClean="0"/>
              <a:t>Pretrial Detention:</a:t>
            </a:r>
          </a:p>
          <a:p>
            <a:pPr marL="457200" indent="-457200">
              <a:buFont typeface="+mj-lt"/>
              <a:buAutoNum type="arabicPeriod"/>
            </a:pPr>
            <a:r>
              <a:rPr lang="en-US" sz="1500" dirty="0" err="1" smtClean="0"/>
              <a:t>Elbasan</a:t>
            </a:r>
            <a:endParaRPr lang="en-US" sz="1500" dirty="0" smtClean="0"/>
          </a:p>
          <a:p>
            <a:pPr marL="457200" indent="-457200">
              <a:buFont typeface="+mj-lt"/>
              <a:buAutoNum type="arabicPeriod"/>
            </a:pPr>
            <a:r>
              <a:rPr lang="en-US" sz="1500" dirty="0" smtClean="0"/>
              <a:t>Prison Hospital </a:t>
            </a:r>
          </a:p>
          <a:p>
            <a:pPr marL="457200" indent="-457200">
              <a:buFont typeface="+mj-lt"/>
              <a:buAutoNum type="arabicPeriod"/>
            </a:pPr>
            <a:r>
              <a:rPr lang="en-US" sz="1500" dirty="0" smtClean="0"/>
              <a:t>Mine </a:t>
            </a:r>
            <a:r>
              <a:rPr lang="en-US" sz="1500" dirty="0" err="1" smtClean="0"/>
              <a:t>Peza</a:t>
            </a:r>
            <a:r>
              <a:rPr lang="en-US" sz="1500" dirty="0" smtClean="0"/>
              <a:t> (302)</a:t>
            </a:r>
          </a:p>
          <a:p>
            <a:pPr marL="457200" indent="-457200">
              <a:buFont typeface="+mj-lt"/>
              <a:buAutoNum type="arabicPeriod"/>
            </a:pPr>
            <a:r>
              <a:rPr lang="en-US" sz="1500" dirty="0" err="1" smtClean="0"/>
              <a:t>Durrës</a:t>
            </a:r>
            <a:endParaRPr lang="en-US" sz="1500" dirty="0" smtClean="0"/>
          </a:p>
          <a:p>
            <a:pPr marL="457200" indent="-457200">
              <a:buFont typeface="+mj-lt"/>
              <a:buAutoNum type="arabicPeriod"/>
            </a:pPr>
            <a:r>
              <a:rPr lang="en-US" sz="1500" dirty="0" err="1" smtClean="0"/>
              <a:t>Kukës</a:t>
            </a:r>
            <a:endParaRPr lang="en-US" sz="1500" dirty="0" smtClean="0"/>
          </a:p>
          <a:p>
            <a:pPr marL="457200" indent="-457200">
              <a:buFont typeface="+mj-lt"/>
              <a:buAutoNum type="arabicPeriod"/>
            </a:pPr>
            <a:r>
              <a:rPr lang="en-US" sz="1500" dirty="0" err="1" smtClean="0"/>
              <a:t>Fier</a:t>
            </a:r>
            <a:endParaRPr lang="en-US" sz="1500" dirty="0" smtClean="0"/>
          </a:p>
          <a:p>
            <a:pPr marL="457200" indent="-457200">
              <a:buFont typeface="+mj-lt"/>
              <a:buAutoNum type="arabicPeriod"/>
            </a:pPr>
            <a:r>
              <a:rPr lang="en-US" sz="1500" dirty="0" err="1" smtClean="0"/>
              <a:t>Tropojë</a:t>
            </a:r>
            <a:endParaRPr lang="en-US" sz="1500" dirty="0" smtClean="0"/>
          </a:p>
          <a:p>
            <a:pPr marL="457200" indent="-457200">
              <a:buFont typeface="+mj-lt"/>
              <a:buAutoNum type="arabicPeriod"/>
            </a:pPr>
            <a:r>
              <a:rPr lang="en-US" sz="1500" dirty="0" err="1" smtClean="0"/>
              <a:t>Berat</a:t>
            </a:r>
            <a:endParaRPr lang="en-US" sz="1500" dirty="0" smtClean="0"/>
          </a:p>
          <a:p>
            <a:pPr marL="457200" indent="-457200">
              <a:buFont typeface="+mj-lt"/>
              <a:buAutoNum type="arabicPeriod"/>
            </a:pPr>
            <a:r>
              <a:rPr lang="en-US" sz="1500" dirty="0" err="1" smtClean="0"/>
              <a:t>Vlorë</a:t>
            </a:r>
            <a:endParaRPr lang="en-US" sz="1500" dirty="0" smtClean="0"/>
          </a:p>
          <a:p>
            <a:pPr marL="457200" indent="-457200">
              <a:buFont typeface="+mj-lt"/>
              <a:buAutoNum type="arabicPeriod"/>
            </a:pPr>
            <a:r>
              <a:rPr lang="en-US" sz="1500" dirty="0" err="1" smtClean="0"/>
              <a:t>Sarandë</a:t>
            </a:r>
            <a:endParaRPr lang="en-US" sz="1500" dirty="0" smtClean="0"/>
          </a:p>
        </p:txBody>
      </p:sp>
      <p:sp>
        <p:nvSpPr>
          <p:cNvPr id="6" name="Rectangle 5"/>
          <p:cNvSpPr/>
          <p:nvPr/>
        </p:nvSpPr>
        <p:spPr>
          <a:xfrm>
            <a:off x="457200" y="5410200"/>
            <a:ext cx="5562600" cy="646331"/>
          </a:xfrm>
          <a:prstGeom prst="rect">
            <a:avLst/>
          </a:prstGeom>
        </p:spPr>
        <p:txBody>
          <a:bodyPr wrap="square">
            <a:spAutoFit/>
          </a:bodyPr>
          <a:lstStyle/>
          <a:p>
            <a:r>
              <a:rPr lang="en-US" b="1" dirty="0" smtClean="0"/>
              <a:t>Prison population is 5850,  out of the official capacities of 3800 inmates.</a:t>
            </a:r>
          </a:p>
        </p:txBody>
      </p:sp>
      <p:grpSp>
        <p:nvGrpSpPr>
          <p:cNvPr id="7" name="Group 6"/>
          <p:cNvGrpSpPr/>
          <p:nvPr/>
        </p:nvGrpSpPr>
        <p:grpSpPr>
          <a:xfrm>
            <a:off x="6553200" y="6263158"/>
            <a:ext cx="2514600" cy="518642"/>
            <a:chOff x="6629400" y="6096000"/>
            <a:chExt cx="2514600" cy="518642"/>
          </a:xfrm>
        </p:grpSpPr>
        <p:pic>
          <p:nvPicPr>
            <p:cNvPr id="8" name="Picture 2"/>
            <p:cNvPicPr>
              <a:picLocks noChangeAspect="1" noChangeArrowheads="1"/>
            </p:cNvPicPr>
            <p:nvPr/>
          </p:nvPicPr>
          <p:blipFill>
            <a:blip r:embed="rId3"/>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9" name="Rectangle 8"/>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2362200"/>
          </a:xfrm>
        </p:spPr>
        <p:txBody>
          <a:bodyPr>
            <a:normAutofit/>
          </a:bodyPr>
          <a:lstStyle/>
          <a:p>
            <a:r>
              <a:rPr lang="en-US" sz="2100" dirty="0" smtClean="0"/>
              <a:t>General District directories (12)</a:t>
            </a:r>
          </a:p>
          <a:p>
            <a:r>
              <a:rPr lang="en-US" sz="2100" dirty="0" smtClean="0"/>
              <a:t>Police commissariats (21)</a:t>
            </a:r>
          </a:p>
          <a:p>
            <a:r>
              <a:rPr lang="en-US" sz="2100" dirty="0" smtClean="0"/>
              <a:t>Police stations (14)</a:t>
            </a:r>
          </a:p>
          <a:p>
            <a:r>
              <a:rPr lang="en-US" sz="2100" dirty="0" smtClean="0"/>
              <a:t>Border police units (8)</a:t>
            </a:r>
          </a:p>
          <a:p>
            <a:r>
              <a:rPr lang="en-US" sz="2100" dirty="0" smtClean="0"/>
              <a:t>A special centre for asylum seekers</a:t>
            </a:r>
          </a:p>
          <a:p>
            <a:r>
              <a:rPr lang="en-US" sz="2100" dirty="0" smtClean="0"/>
              <a:t>A special detention centre for illegal refugees </a:t>
            </a:r>
          </a:p>
          <a:p>
            <a:pPr>
              <a:buNone/>
            </a:pPr>
            <a:endParaRPr lang="en-US" sz="1700" dirty="0" smtClean="0"/>
          </a:p>
          <a:p>
            <a:pPr>
              <a:buNone/>
            </a:pPr>
            <a:endParaRPr lang="en-US" dirty="0"/>
          </a:p>
        </p:txBody>
      </p:sp>
      <p:sp>
        <p:nvSpPr>
          <p:cNvPr id="2" name="Title 1"/>
          <p:cNvSpPr>
            <a:spLocks noGrp="1"/>
          </p:cNvSpPr>
          <p:nvPr>
            <p:ph type="title"/>
          </p:nvPr>
        </p:nvSpPr>
        <p:spPr/>
        <p:txBody>
          <a:bodyPr>
            <a:normAutofit/>
          </a:bodyPr>
          <a:lstStyle/>
          <a:p>
            <a:r>
              <a:rPr lang="en-US" sz="3000" dirty="0" smtClean="0"/>
              <a:t>Police Holding Cells:</a:t>
            </a:r>
            <a:endParaRPr lang="en-US" sz="3000" dirty="0"/>
          </a:p>
        </p:txBody>
      </p:sp>
      <p:grpSp>
        <p:nvGrpSpPr>
          <p:cNvPr id="4" name="Group 3"/>
          <p:cNvGrpSpPr/>
          <p:nvPr/>
        </p:nvGrpSpPr>
        <p:grpSpPr>
          <a:xfrm>
            <a:off x="6553200" y="6263158"/>
            <a:ext cx="2514600" cy="518642"/>
            <a:chOff x="6629400" y="6096000"/>
            <a:chExt cx="2514600" cy="518642"/>
          </a:xfrm>
        </p:grpSpPr>
        <p:pic>
          <p:nvPicPr>
            <p:cNvPr id="5" name="Picture 2"/>
            <p:cNvPicPr>
              <a:picLocks noChangeAspect="1" noChangeArrowheads="1"/>
            </p:cNvPicPr>
            <p:nvPr/>
          </p:nvPicPr>
          <p:blipFill>
            <a:blip r:embed="rId2"/>
            <a:srcRect/>
            <a:stretch>
              <a:fillRect/>
            </a:stretch>
          </p:blipFill>
          <p:spPr bwMode="auto">
            <a:xfrm>
              <a:off x="6629400" y="6096000"/>
              <a:ext cx="685800" cy="518642"/>
            </a:xfrm>
            <a:prstGeom prst="rect">
              <a:avLst/>
            </a:prstGeom>
            <a:noFill/>
            <a:ln w="9525" algn="in">
              <a:solidFill>
                <a:srgbClr val="000000"/>
              </a:solidFill>
              <a:miter lim="800000"/>
              <a:headEnd/>
              <a:tailEnd/>
            </a:ln>
            <a:effectLst/>
          </p:spPr>
        </p:pic>
        <p:sp>
          <p:nvSpPr>
            <p:cNvPr id="6" name="Rectangle 5"/>
            <p:cNvSpPr/>
            <p:nvPr/>
          </p:nvSpPr>
          <p:spPr>
            <a:xfrm>
              <a:off x="7162800" y="6207858"/>
              <a:ext cx="1981200" cy="369332"/>
            </a:xfrm>
            <a:prstGeom prst="rect">
              <a:avLst/>
            </a:prstGeom>
          </p:spPr>
          <p:txBody>
            <a:bodyPr wrap="square">
              <a:spAutoFit/>
            </a:bodyPr>
            <a:lstStyle/>
            <a:p>
              <a:pPr algn="r"/>
              <a:r>
                <a:rPr lang="en-US" dirty="0" smtClean="0"/>
                <a:t>ARCT, Albania</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smtClean="0"/>
              <a:t>Prisons as seen by ARCT monitors</a:t>
            </a:r>
            <a:r>
              <a:rPr lang="en-US" dirty="0" smtClean="0"/>
              <a:t>:</a:t>
            </a:r>
            <a:endParaRPr lang="en-US" dirty="0"/>
          </a:p>
        </p:txBody>
      </p:sp>
      <p:pic>
        <p:nvPicPr>
          <p:cNvPr id="30722" name="Picture 2" descr="C:\Users\CRS\Desktop\CASTELLA 2014\USB Castela 2013\Foto Annual Report 2013\4.JPG"/>
          <p:cNvPicPr>
            <a:picLocks noChangeAspect="1" noChangeArrowheads="1"/>
          </p:cNvPicPr>
          <p:nvPr/>
        </p:nvPicPr>
        <p:blipFill>
          <a:blip r:embed="rId2" cstate="print"/>
          <a:srcRect/>
          <a:stretch>
            <a:fillRect/>
          </a:stretch>
        </p:blipFill>
        <p:spPr bwMode="auto">
          <a:xfrm>
            <a:off x="609600" y="1566446"/>
            <a:ext cx="2362200" cy="1600200"/>
          </a:xfrm>
          <a:prstGeom prst="rect">
            <a:avLst/>
          </a:prstGeom>
          <a:noFill/>
        </p:spPr>
      </p:pic>
      <p:pic>
        <p:nvPicPr>
          <p:cNvPr id="30723" name="Picture 3" descr="C:\Users\CRS\Desktop\CASTELLA 2014\USB Castela 2013\Foto Annual Report 2013\5.JPG"/>
          <p:cNvPicPr>
            <a:picLocks noChangeAspect="1" noChangeArrowheads="1"/>
          </p:cNvPicPr>
          <p:nvPr/>
        </p:nvPicPr>
        <p:blipFill>
          <a:blip r:embed="rId3" cstate="print"/>
          <a:srcRect/>
          <a:stretch>
            <a:fillRect/>
          </a:stretch>
        </p:blipFill>
        <p:spPr bwMode="auto">
          <a:xfrm>
            <a:off x="3429000" y="1566446"/>
            <a:ext cx="2235200" cy="1600200"/>
          </a:xfrm>
          <a:prstGeom prst="rect">
            <a:avLst/>
          </a:prstGeom>
          <a:noFill/>
        </p:spPr>
      </p:pic>
      <p:pic>
        <p:nvPicPr>
          <p:cNvPr id="30724" name="Picture 4" descr="C:\Users\CRS\Desktop\CASTELLA 2014\USB Castela 2013\Foto Annual Report 2013\19.JPG"/>
          <p:cNvPicPr>
            <a:picLocks noChangeAspect="1" noChangeArrowheads="1"/>
          </p:cNvPicPr>
          <p:nvPr/>
        </p:nvPicPr>
        <p:blipFill>
          <a:blip r:embed="rId4" cstate="print"/>
          <a:srcRect/>
          <a:stretch>
            <a:fillRect/>
          </a:stretch>
        </p:blipFill>
        <p:spPr bwMode="auto">
          <a:xfrm>
            <a:off x="6146800" y="1566446"/>
            <a:ext cx="2235200" cy="1600200"/>
          </a:xfrm>
          <a:prstGeom prst="rect">
            <a:avLst/>
          </a:prstGeom>
          <a:noFill/>
        </p:spPr>
      </p:pic>
      <p:pic>
        <p:nvPicPr>
          <p:cNvPr id="30725" name="Picture 5" descr="C:\Users\CRS\Desktop\CASTELLA 2014\USB Castela 2013\Foto Annual Report 2013\20.JPG"/>
          <p:cNvPicPr>
            <a:picLocks noChangeAspect="1" noChangeArrowheads="1"/>
          </p:cNvPicPr>
          <p:nvPr/>
        </p:nvPicPr>
        <p:blipFill>
          <a:blip r:embed="rId5" cstate="print"/>
          <a:srcRect/>
          <a:stretch>
            <a:fillRect/>
          </a:stretch>
        </p:blipFill>
        <p:spPr bwMode="auto">
          <a:xfrm>
            <a:off x="609600" y="3661946"/>
            <a:ext cx="2362200" cy="1771650"/>
          </a:xfrm>
          <a:prstGeom prst="rect">
            <a:avLst/>
          </a:prstGeom>
          <a:noFill/>
        </p:spPr>
      </p:pic>
      <p:pic>
        <p:nvPicPr>
          <p:cNvPr id="30726" name="Picture 6" descr="C:\Users\CRS\Desktop\CASTELLA 2014\USB Castela 2013\Foto Annual Report 2013\26.JPG"/>
          <p:cNvPicPr>
            <a:picLocks noChangeAspect="1" noChangeArrowheads="1"/>
          </p:cNvPicPr>
          <p:nvPr/>
        </p:nvPicPr>
        <p:blipFill>
          <a:blip r:embed="rId6" cstate="print"/>
          <a:srcRect/>
          <a:stretch>
            <a:fillRect/>
          </a:stretch>
        </p:blipFill>
        <p:spPr bwMode="auto">
          <a:xfrm>
            <a:off x="3429000" y="3680996"/>
            <a:ext cx="2362200" cy="1771650"/>
          </a:xfrm>
          <a:prstGeom prst="rect">
            <a:avLst/>
          </a:prstGeom>
          <a:noFill/>
        </p:spPr>
      </p:pic>
      <p:pic>
        <p:nvPicPr>
          <p:cNvPr id="30727" name="Picture 7" descr="C:\Users\CRS\Desktop\CASTELLA 2014\USB Castela 2013\Foto Annual Report 2013\22.JPG"/>
          <p:cNvPicPr>
            <a:picLocks noChangeAspect="1" noChangeArrowheads="1"/>
          </p:cNvPicPr>
          <p:nvPr/>
        </p:nvPicPr>
        <p:blipFill>
          <a:blip r:embed="rId7" cstate="print"/>
          <a:srcRect/>
          <a:stretch>
            <a:fillRect/>
          </a:stretch>
        </p:blipFill>
        <p:spPr bwMode="auto">
          <a:xfrm>
            <a:off x="6172200" y="3700046"/>
            <a:ext cx="2235200" cy="1752600"/>
          </a:xfrm>
          <a:prstGeom prst="rect">
            <a:avLst/>
          </a:prstGeom>
          <a:noFill/>
        </p:spPr>
      </p:pic>
      <p:sp>
        <p:nvSpPr>
          <p:cNvPr id="10" name="Rectangle 9"/>
          <p:cNvSpPr/>
          <p:nvPr/>
        </p:nvSpPr>
        <p:spPr>
          <a:xfrm>
            <a:off x="609600" y="3166646"/>
            <a:ext cx="2362200" cy="338554"/>
          </a:xfrm>
          <a:prstGeom prst="rect">
            <a:avLst/>
          </a:prstGeom>
        </p:spPr>
        <p:txBody>
          <a:bodyPr wrap="square">
            <a:spAutoFit/>
          </a:bodyPr>
          <a:lstStyle/>
          <a:p>
            <a:pPr algn="ctr"/>
            <a:r>
              <a:rPr lang="en-US" sz="1600" dirty="0" smtClean="0"/>
              <a:t>Durres PTD</a:t>
            </a:r>
            <a:endParaRPr lang="en-US" sz="1600" dirty="0"/>
          </a:p>
        </p:txBody>
      </p:sp>
      <p:sp>
        <p:nvSpPr>
          <p:cNvPr id="11" name="Rectangle 10"/>
          <p:cNvSpPr/>
          <p:nvPr/>
        </p:nvSpPr>
        <p:spPr>
          <a:xfrm>
            <a:off x="3429000" y="3166646"/>
            <a:ext cx="2209800" cy="338554"/>
          </a:xfrm>
          <a:prstGeom prst="rect">
            <a:avLst/>
          </a:prstGeom>
        </p:spPr>
        <p:txBody>
          <a:bodyPr wrap="square">
            <a:spAutoFit/>
          </a:bodyPr>
          <a:lstStyle/>
          <a:p>
            <a:pPr algn="ctr"/>
            <a:r>
              <a:rPr lang="en-US" sz="1600" dirty="0" err="1" smtClean="0"/>
              <a:t>Rrogozhina</a:t>
            </a:r>
            <a:r>
              <a:rPr lang="en-US" sz="1600" dirty="0" smtClean="0"/>
              <a:t> Prison</a:t>
            </a:r>
            <a:endParaRPr lang="en-US" sz="1600" dirty="0"/>
          </a:p>
        </p:txBody>
      </p:sp>
      <p:sp>
        <p:nvSpPr>
          <p:cNvPr id="12" name="Rectangle 11"/>
          <p:cNvSpPr/>
          <p:nvPr/>
        </p:nvSpPr>
        <p:spPr>
          <a:xfrm>
            <a:off x="6096000" y="3166646"/>
            <a:ext cx="2362200" cy="338554"/>
          </a:xfrm>
          <a:prstGeom prst="rect">
            <a:avLst/>
          </a:prstGeom>
        </p:spPr>
        <p:txBody>
          <a:bodyPr wrap="square">
            <a:spAutoFit/>
          </a:bodyPr>
          <a:lstStyle/>
          <a:p>
            <a:pPr algn="ctr"/>
            <a:r>
              <a:rPr lang="en-US" sz="1600" dirty="0" err="1" smtClean="0"/>
              <a:t>Lezha</a:t>
            </a:r>
            <a:r>
              <a:rPr lang="en-US" sz="1600" dirty="0" smtClean="0"/>
              <a:t> Prison</a:t>
            </a:r>
            <a:endParaRPr lang="en-US" sz="1600" dirty="0"/>
          </a:p>
        </p:txBody>
      </p:sp>
      <p:sp>
        <p:nvSpPr>
          <p:cNvPr id="13" name="Rectangle 12"/>
          <p:cNvSpPr/>
          <p:nvPr/>
        </p:nvSpPr>
        <p:spPr>
          <a:xfrm>
            <a:off x="609600" y="5452646"/>
            <a:ext cx="2362200" cy="338554"/>
          </a:xfrm>
          <a:prstGeom prst="rect">
            <a:avLst/>
          </a:prstGeom>
        </p:spPr>
        <p:txBody>
          <a:bodyPr wrap="square">
            <a:spAutoFit/>
          </a:bodyPr>
          <a:lstStyle/>
          <a:p>
            <a:pPr algn="ctr"/>
            <a:r>
              <a:rPr lang="en-US" sz="1600" dirty="0" err="1" smtClean="0"/>
              <a:t>Vlora</a:t>
            </a:r>
            <a:r>
              <a:rPr lang="en-US" sz="1600" dirty="0" smtClean="0"/>
              <a:t> PTD</a:t>
            </a:r>
            <a:endParaRPr lang="en-US" sz="1600" dirty="0"/>
          </a:p>
        </p:txBody>
      </p:sp>
      <p:sp>
        <p:nvSpPr>
          <p:cNvPr id="14" name="Rectangle 13"/>
          <p:cNvSpPr/>
          <p:nvPr/>
        </p:nvSpPr>
        <p:spPr>
          <a:xfrm>
            <a:off x="3429000" y="5452646"/>
            <a:ext cx="2362200" cy="338554"/>
          </a:xfrm>
          <a:prstGeom prst="rect">
            <a:avLst/>
          </a:prstGeom>
        </p:spPr>
        <p:txBody>
          <a:bodyPr wrap="square">
            <a:spAutoFit/>
          </a:bodyPr>
          <a:lstStyle/>
          <a:p>
            <a:pPr algn="ctr"/>
            <a:r>
              <a:rPr lang="en-US" sz="1600" dirty="0" err="1" smtClean="0"/>
              <a:t>Fier</a:t>
            </a:r>
            <a:r>
              <a:rPr lang="en-US" sz="1600" dirty="0" smtClean="0"/>
              <a:t> Police Commissariat</a:t>
            </a:r>
            <a:endParaRPr lang="en-US" sz="1600" dirty="0"/>
          </a:p>
        </p:txBody>
      </p:sp>
      <p:sp>
        <p:nvSpPr>
          <p:cNvPr id="15" name="Rectangle 14"/>
          <p:cNvSpPr/>
          <p:nvPr/>
        </p:nvSpPr>
        <p:spPr>
          <a:xfrm>
            <a:off x="6172200" y="5452646"/>
            <a:ext cx="2362200" cy="338554"/>
          </a:xfrm>
          <a:prstGeom prst="rect">
            <a:avLst/>
          </a:prstGeom>
        </p:spPr>
        <p:txBody>
          <a:bodyPr wrap="square">
            <a:spAutoFit/>
          </a:bodyPr>
          <a:lstStyle/>
          <a:p>
            <a:pPr algn="ctr"/>
            <a:r>
              <a:rPr lang="en-US" sz="1600" dirty="0" smtClean="0"/>
              <a:t>Juvenile </a:t>
            </a:r>
            <a:r>
              <a:rPr lang="en-US" sz="1600" dirty="0" err="1" smtClean="0"/>
              <a:t>Correct.Centre</a:t>
            </a:r>
            <a:endParaRPr lang="en-US" sz="1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510</TotalTime>
  <Words>957</Words>
  <Application>Microsoft Office PowerPoint</Application>
  <PresentationFormat>On-screen Show (4:3)</PresentationFormat>
  <Paragraphs>150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Impact of the CPT monitoring on the treatment of persons deprived of their liberties </vt:lpstr>
      <vt:lpstr>ARCT is:</vt:lpstr>
      <vt:lpstr>How the CPT was presented in Albania</vt:lpstr>
      <vt:lpstr>How the visits started to improve the standards regarding deprivation of liberty</vt:lpstr>
      <vt:lpstr>Responses from the Albanian authorities:</vt:lpstr>
      <vt:lpstr>Responses from the Albanian authorities:</vt:lpstr>
      <vt:lpstr>Prisons and Pretrial detention facilities</vt:lpstr>
      <vt:lpstr>Police Holding Cells:</vt:lpstr>
      <vt:lpstr>Prisons as seen by ARCT monitors:</vt:lpstr>
      <vt:lpstr>Prisons as seen by ARCT monitors:</vt:lpstr>
      <vt:lpstr>In the discourse of the preventive role of the CPT visits:</vt:lpstr>
      <vt:lpstr>What can CPT add to specific issues related to specific countries monitored ?</vt:lpstr>
      <vt:lpstr>Cooperation of the CPT with local NGOs:</vt:lpstr>
      <vt:lpstr>What OPCAT changed/added for Prevention:</vt:lpstr>
      <vt:lpstr>Instead the practice shows a different picture:</vt:lpstr>
      <vt:lpstr>What remain to discuss  :</vt:lpstr>
      <vt:lpstr>CPT &amp; NGOs: </vt:lpstr>
      <vt:lpstr>Thank you for your attention</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CRS</dc:creator>
  <cp:lastModifiedBy>CRS</cp:lastModifiedBy>
  <cp:revision>81</cp:revision>
  <dcterms:created xsi:type="dcterms:W3CDTF">2015-04-28T07:07:54Z</dcterms:created>
  <dcterms:modified xsi:type="dcterms:W3CDTF">2015-05-07T04:21:55Z</dcterms:modified>
</cp:coreProperties>
</file>